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Catamaran"/>
      <p:regular r:id="rId38"/>
      <p:bold r:id="rId39"/>
    </p:embeddedFont>
    <p:embeddedFont>
      <p:font typeface="Catamaran Thin"/>
      <p:regular r:id="rId40"/>
      <p:bold r:id="rId41"/>
    </p:embeddedFont>
    <p:embeddedFont>
      <p:font typeface="Fira Sans Extra Condensed Medium"/>
      <p:regular r:id="rId42"/>
      <p:bold r:id="rId43"/>
      <p:italic r:id="rId44"/>
      <p:boldItalic r:id="rId45"/>
    </p:embeddedFont>
    <p:embeddedFont>
      <p:font typeface="Livv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F75025-B610-417B-B454-9BC0BF4A675F}">
  <a:tblStyle styleId="{42F75025-B610-417B-B454-9BC0BF4A67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tamaranThin-regular.fntdata"/><Relationship Id="rId42" Type="http://schemas.openxmlformats.org/officeDocument/2006/relationships/font" Target="fonts/FiraSansExtraCondensedMedium-regular.fntdata"/><Relationship Id="rId41" Type="http://schemas.openxmlformats.org/officeDocument/2006/relationships/font" Target="fonts/CatamaranThin-bold.fntdata"/><Relationship Id="rId44" Type="http://schemas.openxmlformats.org/officeDocument/2006/relationships/font" Target="fonts/FiraSansExtraCondensedMedium-italic.fntdata"/><Relationship Id="rId43" Type="http://schemas.openxmlformats.org/officeDocument/2006/relationships/font" Target="fonts/FiraSansExtraCondensedMedium-bold.fntdata"/><Relationship Id="rId46" Type="http://schemas.openxmlformats.org/officeDocument/2006/relationships/font" Target="fonts/Livvic-regular.fntdata"/><Relationship Id="rId45" Type="http://schemas.openxmlformats.org/officeDocument/2006/relationships/font" Target="fonts/FiraSansExtraCondensed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vvic-italic.fntdata"/><Relationship Id="rId47" Type="http://schemas.openxmlformats.org/officeDocument/2006/relationships/font" Target="fonts/Livvic-bold.fntdata"/><Relationship Id="rId49" Type="http://schemas.openxmlformats.org/officeDocument/2006/relationships/font" Target="fonts/Livv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Catamaran-bold.fntdata"/><Relationship Id="rId38" Type="http://schemas.openxmlformats.org/officeDocument/2006/relationships/font" Target="fonts/Catamaran-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ea919d99b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ea919d99b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f90ecbb9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f90ecbb9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f90ecbb9b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f90ecbb9b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f90ecbb9b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f90ecbb9b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f90ecbb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f90ecbb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e85a0e2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e85a0e2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eb4ba43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eb4ba43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f90ecbb9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f90ecbb9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f90ecbb9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f90ecbb9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The pendulum was approximated as a 2D planar pendulum restricted to the x-y (horizontal and vertical) plane</a:t>
            </a:r>
            <a:endParaRPr/>
          </a:p>
          <a:p>
            <a:pPr indent="0" lvl="0" marL="0" rtl="0" algn="l">
              <a:lnSpc>
                <a:spcPct val="115000"/>
              </a:lnSpc>
              <a:spcBef>
                <a:spcPts val="1200"/>
              </a:spcBef>
              <a:spcAft>
                <a:spcPts val="0"/>
              </a:spcAft>
              <a:buClr>
                <a:schemeClr val="dk1"/>
              </a:buClr>
              <a:buSzPts val="1100"/>
              <a:buFont typeface="Arial"/>
              <a:buNone/>
            </a:pPr>
            <a:r>
              <a:rPr lang="es"/>
              <a:t>The damping was due to air resistance acting on the weight as the pendulum swings back and forth</a:t>
            </a:r>
            <a:endParaRPr/>
          </a:p>
          <a:p>
            <a:pPr indent="0" lvl="0" marL="0" rtl="0" algn="l">
              <a:lnSpc>
                <a:spcPct val="115000"/>
              </a:lnSpc>
              <a:spcBef>
                <a:spcPts val="1200"/>
              </a:spcBef>
              <a:spcAft>
                <a:spcPts val="0"/>
              </a:spcAft>
              <a:buClr>
                <a:schemeClr val="dk1"/>
              </a:buClr>
              <a:buSzPts val="1100"/>
              <a:buFont typeface="Arial"/>
              <a:buNone/>
            </a:pPr>
            <a:r>
              <a:rPr lang="es"/>
              <a:t>Damped pendulum motion is complicated to model and only numerical solutions exist, I was lucky to find a report that analysed numerical solutions for that system and used one of their methods to analyse the car. The plot showing the pendulum’s behaviour was obtained by putting in initial values specific to our scenario such as mass and length of the pendulum arm. It can be seen in the plot on the slide that the pendulum motion is damped out almost completely after about 11 seconds.</a:t>
            </a:r>
            <a:endParaRPr/>
          </a:p>
          <a:p>
            <a:pPr indent="0" lvl="0" marL="0" rtl="0" algn="l">
              <a:lnSpc>
                <a:spcPct val="115000"/>
              </a:lnSpc>
              <a:spcBef>
                <a:spcPts val="1200"/>
              </a:spcBef>
              <a:spcAft>
                <a:spcPts val="0"/>
              </a:spcAft>
              <a:buClr>
                <a:schemeClr val="dk1"/>
              </a:buClr>
              <a:buSzPts val="1100"/>
              <a:buFont typeface="Arial"/>
              <a:buNone/>
            </a:pPr>
            <a:r>
              <a:rPr lang="es"/>
              <a:t>From there, the motion of the pendulum and its period of oscillation can be translated to other components on the car.</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ea919d99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ea919d99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Because of the complexity of the model, many assumptions were taken to analyse the model. Mostly neglecting friction in the bearings and assuming 100% efficiency between components</a:t>
            </a:r>
            <a:endParaRPr/>
          </a:p>
          <a:p>
            <a:pPr indent="0" lvl="0" marL="0" rtl="0" algn="l">
              <a:lnSpc>
                <a:spcPct val="115000"/>
              </a:lnSpc>
              <a:spcBef>
                <a:spcPts val="1200"/>
              </a:spcBef>
              <a:spcAft>
                <a:spcPts val="0"/>
              </a:spcAft>
              <a:buClr>
                <a:schemeClr val="dk1"/>
              </a:buClr>
              <a:buSzPts val="1100"/>
              <a:buFont typeface="Arial"/>
              <a:buNone/>
            </a:pPr>
            <a:r>
              <a:rPr lang="es"/>
              <a:t> </a:t>
            </a:r>
            <a:endParaRPr/>
          </a:p>
          <a:p>
            <a:pPr indent="0" lvl="0" marL="0" rtl="0" algn="l">
              <a:lnSpc>
                <a:spcPct val="115000"/>
              </a:lnSpc>
              <a:spcBef>
                <a:spcPts val="1200"/>
              </a:spcBef>
              <a:spcAft>
                <a:spcPts val="0"/>
              </a:spcAft>
              <a:buClr>
                <a:schemeClr val="dk1"/>
              </a:buClr>
              <a:buSzPts val="1100"/>
              <a:buFont typeface="Arial"/>
              <a:buNone/>
            </a:pPr>
            <a:r>
              <a:rPr lang="es"/>
              <a:t>The plot on the right shows the normal force on the front and rear wheels – this is useful for calculating the expected stability of the vehicle</a:t>
            </a:r>
            <a:endParaRPr/>
          </a:p>
          <a:p>
            <a:pPr indent="0" lvl="0" marL="0" rtl="0" algn="l">
              <a:lnSpc>
                <a:spcPct val="115000"/>
              </a:lnSpc>
              <a:spcBef>
                <a:spcPts val="1200"/>
              </a:spcBef>
              <a:spcAft>
                <a:spcPts val="0"/>
              </a:spcAft>
              <a:buNone/>
            </a:pPr>
            <a:r>
              <a:rPr lang="es"/>
              <a:t>If the normal force is less than zero, that indicates the car will fall over, this is seen in the plot where the normal force on the rear wheel does reach negative values and indicates that the stability needs to be increased through the design. It is helpful to evaluate the stability of model after any changes.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f90ecbb9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f90ecbb9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The Torque required to overcome static friction can also be calculated for the front and rear wheels where the coefficient of friction was approximated as being rubber on concrete. It can also be understood that the car will stop moving when the torque from the pendulum is lower than the required maximum torque</a:t>
            </a:r>
            <a:r>
              <a:rPr lang="es">
                <a:solidFill>
                  <a:schemeClr val="dk1"/>
                </a:solidFill>
              </a:rPr>
              <a:t>, and further analysis is require to see when this is reached</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f90ecbb9b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f90ecbb9b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The gears used in this car are a set of gears at module 3. The design was based on the spatial constraints of the car, and the ease of manufacturing the spur gears. The ratio was chosen to deliver a large torque transfer.</a:t>
            </a:r>
            <a:endParaRPr/>
          </a:p>
          <a:p>
            <a:pPr indent="0" lvl="0" marL="0" rtl="0" algn="l">
              <a:lnSpc>
                <a:spcPct val="115000"/>
              </a:lnSpc>
              <a:spcBef>
                <a:spcPts val="1200"/>
              </a:spcBef>
              <a:spcAft>
                <a:spcPts val="0"/>
              </a:spcAft>
              <a:buClr>
                <a:schemeClr val="dk1"/>
              </a:buClr>
              <a:buSzPts val="1100"/>
              <a:buFont typeface="Arial"/>
              <a:buNone/>
            </a:pPr>
            <a:r>
              <a:rPr lang="es"/>
              <a:t> </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ea919d9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ea919d9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eb4ba439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eb4ba439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eb4ba439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eb4ba439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eb4ba439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eb4ba439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ea919d99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ea919d99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eb4ba43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eb4ba43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ea919d99b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ea919d99b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f90ecbb9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f90ecbb9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f90ecbb9b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f90ecbb9b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f90ecbb9b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f90ecbb9b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5158d5a3ec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158d5a3ec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ea919d9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ea919d9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f90ecbb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f90ecbb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90ecbb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f90ecbb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f90ecbb9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f90ecbb9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f90ecbb9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f90ecbb9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Thin"/>
                <a:ea typeface="Catamaran Thin"/>
                <a:cs typeface="Catamaran Thin"/>
                <a:sym typeface="Catamaran Thin"/>
              </a:defRPr>
            </a:lvl2pPr>
            <a:lvl3pPr lvl="2" algn="ctr">
              <a:spcBef>
                <a:spcPts val="0"/>
              </a:spcBef>
              <a:spcAft>
                <a:spcPts val="0"/>
              </a:spcAft>
              <a:buNone/>
              <a:defRPr sz="3600">
                <a:latin typeface="Catamaran Thin"/>
                <a:ea typeface="Catamaran Thin"/>
                <a:cs typeface="Catamaran Thin"/>
                <a:sym typeface="Catamaran Thin"/>
              </a:defRPr>
            </a:lvl3pPr>
            <a:lvl4pPr lvl="3" algn="ctr">
              <a:spcBef>
                <a:spcPts val="0"/>
              </a:spcBef>
              <a:spcAft>
                <a:spcPts val="0"/>
              </a:spcAft>
              <a:buNone/>
              <a:defRPr sz="3600">
                <a:latin typeface="Catamaran Thin"/>
                <a:ea typeface="Catamaran Thin"/>
                <a:cs typeface="Catamaran Thin"/>
                <a:sym typeface="Catamaran Thin"/>
              </a:defRPr>
            </a:lvl4pPr>
            <a:lvl5pPr lvl="4" algn="ctr">
              <a:spcBef>
                <a:spcPts val="0"/>
              </a:spcBef>
              <a:spcAft>
                <a:spcPts val="0"/>
              </a:spcAft>
              <a:buNone/>
              <a:defRPr sz="3600">
                <a:latin typeface="Catamaran Thin"/>
                <a:ea typeface="Catamaran Thin"/>
                <a:cs typeface="Catamaran Thin"/>
                <a:sym typeface="Catamaran Thin"/>
              </a:defRPr>
            </a:lvl5pPr>
            <a:lvl6pPr lvl="5" algn="ctr">
              <a:spcBef>
                <a:spcPts val="0"/>
              </a:spcBef>
              <a:spcAft>
                <a:spcPts val="0"/>
              </a:spcAft>
              <a:buNone/>
              <a:defRPr sz="3600">
                <a:latin typeface="Catamaran Thin"/>
                <a:ea typeface="Catamaran Thin"/>
                <a:cs typeface="Catamaran Thin"/>
                <a:sym typeface="Catamaran Thin"/>
              </a:defRPr>
            </a:lvl6pPr>
            <a:lvl7pPr lvl="6" algn="ctr">
              <a:spcBef>
                <a:spcPts val="0"/>
              </a:spcBef>
              <a:spcAft>
                <a:spcPts val="0"/>
              </a:spcAft>
              <a:buNone/>
              <a:defRPr sz="3600">
                <a:latin typeface="Catamaran Thin"/>
                <a:ea typeface="Catamaran Thin"/>
                <a:cs typeface="Catamaran Thin"/>
                <a:sym typeface="Catamaran Thin"/>
              </a:defRPr>
            </a:lvl7pPr>
            <a:lvl8pPr lvl="7" algn="ctr">
              <a:spcBef>
                <a:spcPts val="0"/>
              </a:spcBef>
              <a:spcAft>
                <a:spcPts val="0"/>
              </a:spcAft>
              <a:buNone/>
              <a:defRPr sz="3600">
                <a:latin typeface="Catamaran Thin"/>
                <a:ea typeface="Catamaran Thin"/>
                <a:cs typeface="Catamaran Thin"/>
                <a:sym typeface="Catamaran Thin"/>
              </a:defRPr>
            </a:lvl8pPr>
            <a:lvl9pPr lvl="8" algn="ctr">
              <a:spcBef>
                <a:spcPts val="0"/>
              </a:spcBef>
              <a:spcAft>
                <a:spcPts val="0"/>
              </a:spcAft>
              <a:buNone/>
              <a:defRPr sz="3600">
                <a:latin typeface="Catamaran Thin"/>
                <a:ea typeface="Catamaran Thin"/>
                <a:cs typeface="Catamaran Thin"/>
                <a:sym typeface="Catamaran Thi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indent="-304800" lvl="1" marL="9144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indent="-304800" lvl="2" marL="13716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indent="-304800" lvl="3" marL="1828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indent="-304800" lvl="4" marL="22860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indent="-304800" lvl="5" marL="27432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indent="-304800" lvl="6" marL="32004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indent="-304800" lvl="7" marL="36576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indent="-304800" lvl="8" marL="411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0.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drive.google.com/file/d/1AmSDBsR5mPeq_qoRtfw37Fu_kN7eIwIs/view" TargetMode="External"/><Relationship Id="rId4" Type="http://schemas.openxmlformats.org/officeDocument/2006/relationships/image" Target="../media/image11.png"/><Relationship Id="rId5" Type="http://schemas.openxmlformats.org/officeDocument/2006/relationships/image" Target="../media/image58.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6.png"/><Relationship Id="rId8"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DwyyRqUIfSt9NrOb1oey4G46pWhn5E5j/view"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0" Type="http://schemas.openxmlformats.org/officeDocument/2006/relationships/hyperlink" Target="https://www.freepik.com/free-photo/portrait-female-architect-writing-book-workplace_5043865.htm/?utm_source=slidesgo_template&amp;utm_medium=referral-link&amp;utm_campaign=sg_resources&amp;utm_content=freepik" TargetMode="External"/><Relationship Id="rId11" Type="http://schemas.openxmlformats.org/officeDocument/2006/relationships/hyperlink" Target="https://www.freepik.com/free-photo/crosswalks-city-closeup_5180647.htm/?utm_source=slidesgo_template&amp;utm_medium=referral-link&amp;utm_campaign=sg_resources&amp;utm_content=freepik" TargetMode="External"/><Relationship Id="rId22" Type="http://schemas.openxmlformats.org/officeDocument/2006/relationships/hyperlink" Target="https://www.freepik.com/free-photo/elevated-view-straight-curve-road-forest_2579789.htm/?utm_source=slidesgo_template&amp;utm_medium=referral-link&amp;utm_campaign=sg_resources&amp;utm_content=freepik" TargetMode="External"/><Relationship Id="rId10" Type="http://schemas.openxmlformats.org/officeDocument/2006/relationships/hyperlink" Target="https://www.freepik.com/free-photo/road-block-signs-closeup_5180767.htm/?utm_source=slidesgo_template&amp;utm_medium=referral-link&amp;utm_campaign=sg_resources&amp;utm_content=freepik" TargetMode="External"/><Relationship Id="rId21" Type="http://schemas.openxmlformats.org/officeDocument/2006/relationships/hyperlink" Target="https://www.freepik.com/free-photo/portrait-smiling-architect-man-holding-cellphone-hard-hat-with-blueprint-construction-site_5043888.htm/?utm_source=slidesgo_template&amp;utm_medium=referral-link&amp;utm_campaign=sg_resources&amp;utm_content=freepik" TargetMode="External"/><Relationship Id="rId13" Type="http://schemas.openxmlformats.org/officeDocument/2006/relationships/hyperlink" Target="https://www.freepik.com/free-photo/contemporary-buildings-waterfront-river_1815172.htm/?utm_source=slidesgo_template&amp;utm_medium=referral-link&amp;utm_campaign=sg_resources&amp;utm_content=freepik" TargetMode="External"/><Relationship Id="rId12" Type="http://schemas.openxmlformats.org/officeDocument/2006/relationships/hyperlink" Target="https://www.freepik.com/free-photo/manhattan-bridge-new-york_4800913.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hyperlink" Target="https://www.freepik.com/free-vector/usa-map_2454416.htm/?utm_source=slidesgo_template&amp;utm_medium=referral-link&amp;utm_campaign=sg_resources&amp;utm_content=freepik" TargetMode="External"/><Relationship Id="rId4" Type="http://schemas.openxmlformats.org/officeDocument/2006/relationships/hyperlink" Target="https://www.freepik.com/free-vector/gradient-logo-with-abstract-shape_4925334.htm/?utm_source=slidesgo_template&amp;utm_medium=referral-link&amp;utm_campaign=sg_resources&amp;utm_content=freepik" TargetMode="External"/><Relationship Id="rId9" Type="http://schemas.openxmlformats.org/officeDocument/2006/relationships/hyperlink" Target="https://www.freepik.com/free-photo/blurred-traffic-lights-street-night_2572589.htm/?utm_source=slidesgo_template&amp;utm_medium=referral-link&amp;utm_campaign=sg_resources&amp;utm_content=freepik" TargetMode="External"/><Relationship Id="rId15" Type="http://schemas.openxmlformats.org/officeDocument/2006/relationships/hyperlink" Target="https://www.freepik.com/free-photo/motion-city-intersection_5180663.htm/?utm_source=slidesgo_template&amp;utm_medium=referral-link&amp;utm_campaign=sg_resources&amp;utm_content=freepik" TargetMode="External"/><Relationship Id="rId14" Type="http://schemas.openxmlformats.org/officeDocument/2006/relationships/hyperlink" Target="https://www.freepik.com/free-photo/brooklyn-bridge-east-river-new-york_4800903.htm/?utm_source=slidesgo_template&amp;utm_medium=referral-link&amp;utm_campaign=sg_resources&amp;utm_content=freepik" TargetMode="External"/><Relationship Id="rId17" Type="http://schemas.openxmlformats.org/officeDocument/2006/relationships/hyperlink" Target="https://www.freepik.com/free-photo/railways-closeup-with-blurred-background_5180617.htm/?utm_source=slidesgo_template&amp;utm_medium=referral-link&amp;utm_campaign=sg_resources&amp;utm_content=freepik" TargetMode="External"/><Relationship Id="rId16" Type="http://schemas.openxmlformats.org/officeDocument/2006/relationships/hyperlink" Target="https://www.freepik.com/free-photo/architecture-project-tablet-mockup_5240863.htm/?utm_source=slidesgo_template&amp;utm_medium=referral-link&amp;utm_campaign=sg_resources&amp;utm_content=freepik" TargetMode="External"/><Relationship Id="rId5" Type="http://schemas.openxmlformats.org/officeDocument/2006/relationships/hyperlink" Target="https://www.freepik.com/free-photo/elevated-view-road-with-trees-growing-forest_2579764.htm/?utm_source=slidesgo_template&amp;utm_medium=referral-link&amp;utm_campaign=sg_resources&amp;utm_content=freepik" TargetMode="External"/><Relationship Id="rId19" Type="http://schemas.openxmlformats.org/officeDocument/2006/relationships/hyperlink" Target="https://www.freepik.com/free-photo/man-black-t-shirt-standing-front-railway-train_5186766.htm/?utm_source=slidesgo_template&amp;utm_medium=referral-link&amp;utm_campaign=sg_resources&amp;utm_content=freepik" TargetMode="External"/><Relationship Id="rId6" Type="http://schemas.openxmlformats.org/officeDocument/2006/relationships/hyperlink" Target="https://www.freepik.com/free-photo/foggy-weather-city-with-channel_1825954.htm/?utm_source=slidesgo_template&amp;utm_medium=referral-link&amp;utm_campaign=sg_resources&amp;utm_content=freepik" TargetMode="External"/><Relationship Id="rId18" Type="http://schemas.openxmlformats.org/officeDocument/2006/relationships/hyperlink" Target="https://www.freepik.com/free-photo/train-railway-closeup_5180639.htm/?utm_source=slidesgo_template&amp;utm_medium=referral-link&amp;utm_campaign=sg_resources&amp;utm_content=freepik" TargetMode="External"/><Relationship Id="rId7" Type="http://schemas.openxmlformats.org/officeDocument/2006/relationships/hyperlink" Target="https://www.freepik.com/free-photo/american-flag-brooklyn-bridge-new-york_4821881.htm/?utm_source=slidesgo_template&amp;utm_medium=referral-link&amp;utm_campaign=sg_resources&amp;utm_content=freepik" TargetMode="External"/><Relationship Id="rId8" Type="http://schemas.openxmlformats.org/officeDocument/2006/relationships/hyperlink" Target="https://www.freepik.com/free-photo/brightly-illuminated-city-street_2254501.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51.png"/><Relationship Id="rId5"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59.png"/><Relationship Id="rId5"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0" y="0"/>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TEMPORARY</a:t>
            </a:r>
            <a:r>
              <a:rPr lang="es"/>
              <a:t>  SLIDE</a:t>
            </a:r>
            <a:endParaRPr/>
          </a:p>
        </p:txBody>
      </p:sp>
      <p:sp>
        <p:nvSpPr>
          <p:cNvPr id="120" name="Google Shape;120;p22"/>
          <p:cNvSpPr txBox="1"/>
          <p:nvPr>
            <p:ph idx="1" type="subTitle"/>
          </p:nvPr>
        </p:nvSpPr>
        <p:spPr>
          <a:xfrm>
            <a:off x="89825" y="1826825"/>
            <a:ext cx="6717900" cy="27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WHO IS DOING WHAT?</a:t>
            </a:r>
            <a:endParaRPr/>
          </a:p>
          <a:p>
            <a:pPr indent="0" lvl="0" marL="0" rtl="0" algn="l">
              <a:spcBef>
                <a:spcPts val="0"/>
              </a:spcBef>
              <a:spcAft>
                <a:spcPts val="0"/>
              </a:spcAft>
              <a:buNone/>
            </a:pPr>
            <a:r>
              <a:rPr lang="es"/>
              <a:t>TOM -  (1) Introduction of group and project, (2) lit review summary, (5) design </a:t>
            </a:r>
            <a:r>
              <a:rPr lang="es"/>
              <a:t>evaluation, (11) future works </a:t>
            </a:r>
            <a:endParaRPr/>
          </a:p>
          <a:p>
            <a:pPr indent="0" lvl="0" marL="0" rtl="0" algn="l">
              <a:spcBef>
                <a:spcPts val="0"/>
              </a:spcBef>
              <a:spcAft>
                <a:spcPts val="0"/>
              </a:spcAft>
              <a:buNone/>
            </a:pPr>
            <a:r>
              <a:rPr lang="es"/>
              <a:t>CAM - (3) Design strategy, (4) design iterations, </a:t>
            </a:r>
            <a:endParaRPr/>
          </a:p>
          <a:p>
            <a:pPr indent="0" lvl="0" marL="0" rtl="0" algn="l">
              <a:spcBef>
                <a:spcPts val="0"/>
              </a:spcBef>
              <a:spcAft>
                <a:spcPts val="0"/>
              </a:spcAft>
              <a:buNone/>
            </a:pPr>
            <a:r>
              <a:rPr lang="es"/>
              <a:t>AMANDA - (7) critical calculations including gear dimensions, forces etc, (6) design assumptions</a:t>
            </a:r>
            <a:endParaRPr/>
          </a:p>
          <a:p>
            <a:pPr indent="0" lvl="0" marL="0" rtl="0" algn="l">
              <a:spcBef>
                <a:spcPts val="0"/>
              </a:spcBef>
              <a:spcAft>
                <a:spcPts val="0"/>
              </a:spcAft>
              <a:buNone/>
            </a:pPr>
            <a:r>
              <a:rPr lang="es"/>
              <a:t>RITA - (8) FMEA (9) FEA thing, (10) animation</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31"/>
          <p:cNvSpPr txBox="1"/>
          <p:nvPr>
            <p:ph idx="1" type="subTitle"/>
          </p:nvPr>
        </p:nvSpPr>
        <p:spPr>
          <a:xfrm flipH="1">
            <a:off x="581675" y="706425"/>
            <a:ext cx="5744400" cy="222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As a team we compared both designs against each criteria and agreed on a score out of ten</a:t>
            </a:r>
            <a:endParaRPr/>
          </a:p>
          <a:p>
            <a:pPr indent="-304800" lvl="0" marL="457200" rtl="0" algn="l">
              <a:spcBef>
                <a:spcPts val="0"/>
              </a:spcBef>
              <a:spcAft>
                <a:spcPts val="0"/>
              </a:spcAft>
              <a:buSzPts val="1200"/>
              <a:buChar char="●"/>
            </a:pPr>
            <a:r>
              <a:rPr lang="es"/>
              <a:t>We then multiplied these raw scores against our weighting to calculate a weighted score</a:t>
            </a:r>
            <a:endParaRPr/>
          </a:p>
          <a:p>
            <a:pPr indent="-304800" lvl="0" marL="457200" rtl="0" algn="l">
              <a:spcBef>
                <a:spcPts val="0"/>
              </a:spcBef>
              <a:spcAft>
                <a:spcPts val="0"/>
              </a:spcAft>
              <a:buSzPts val="1200"/>
              <a:buChar char="●"/>
            </a:pPr>
            <a:r>
              <a:rPr lang="es"/>
              <a:t>The design with the highest weighted score would be continued</a:t>
            </a:r>
            <a:endParaRPr/>
          </a:p>
          <a:p>
            <a:pPr indent="-304800" lvl="0" marL="457200" rtl="0" algn="l">
              <a:spcBef>
                <a:spcPts val="0"/>
              </a:spcBef>
              <a:spcAft>
                <a:spcPts val="0"/>
              </a:spcAft>
              <a:buSzPts val="1200"/>
              <a:buChar char="●"/>
            </a:pPr>
            <a:r>
              <a:rPr lang="es"/>
              <a:t>It was determined that the pendulum was the superior option</a:t>
            </a:r>
            <a:endParaRPr/>
          </a:p>
        </p:txBody>
      </p:sp>
      <p:sp>
        <p:nvSpPr>
          <p:cNvPr id="208" name="Google Shape;208;p31"/>
          <p:cNvSpPr txBox="1"/>
          <p:nvPr>
            <p:ph type="title"/>
          </p:nvPr>
        </p:nvSpPr>
        <p:spPr>
          <a:xfrm>
            <a:off x="672375" y="-1532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Design Evaluation</a:t>
            </a:r>
            <a:endParaRPr/>
          </a:p>
        </p:txBody>
      </p:sp>
      <p:sp>
        <p:nvSpPr>
          <p:cNvPr id="209" name="Google Shape;209;p31"/>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1"/>
          <p:cNvPicPr preferRelativeResize="0"/>
          <p:nvPr/>
        </p:nvPicPr>
        <p:blipFill>
          <a:blip r:embed="rId3">
            <a:alphaModFix/>
          </a:blip>
          <a:stretch>
            <a:fillRect/>
          </a:stretch>
        </p:blipFill>
        <p:spPr>
          <a:xfrm>
            <a:off x="1387023" y="2481275"/>
            <a:ext cx="6369951" cy="251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672375" y="20580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First Design Iteration</a:t>
            </a:r>
            <a:endParaRPr/>
          </a:p>
        </p:txBody>
      </p:sp>
      <p:sp>
        <p:nvSpPr>
          <p:cNvPr id="216" name="Google Shape;216;p32"/>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2"/>
          <p:cNvPicPr preferRelativeResize="0"/>
          <p:nvPr/>
        </p:nvPicPr>
        <p:blipFill>
          <a:blip r:embed="rId3">
            <a:alphaModFix/>
          </a:blip>
          <a:stretch>
            <a:fillRect/>
          </a:stretch>
        </p:blipFill>
        <p:spPr>
          <a:xfrm>
            <a:off x="4475600" y="1102774"/>
            <a:ext cx="1337725" cy="2962325"/>
          </a:xfrm>
          <a:prstGeom prst="rect">
            <a:avLst/>
          </a:prstGeom>
          <a:noFill/>
          <a:ln>
            <a:noFill/>
          </a:ln>
        </p:spPr>
      </p:pic>
      <p:pic>
        <p:nvPicPr>
          <p:cNvPr id="218" name="Google Shape;218;p32"/>
          <p:cNvPicPr preferRelativeResize="0"/>
          <p:nvPr/>
        </p:nvPicPr>
        <p:blipFill>
          <a:blip r:embed="rId4">
            <a:alphaModFix/>
          </a:blip>
          <a:stretch>
            <a:fillRect/>
          </a:stretch>
        </p:blipFill>
        <p:spPr>
          <a:xfrm>
            <a:off x="6395775" y="1026200"/>
            <a:ext cx="2460525" cy="3192031"/>
          </a:xfrm>
          <a:prstGeom prst="rect">
            <a:avLst/>
          </a:prstGeom>
          <a:noFill/>
          <a:ln>
            <a:noFill/>
          </a:ln>
        </p:spPr>
      </p:pic>
      <p:pic>
        <p:nvPicPr>
          <p:cNvPr id="219" name="Google Shape;219;p32"/>
          <p:cNvPicPr preferRelativeResize="0"/>
          <p:nvPr/>
        </p:nvPicPr>
        <p:blipFill>
          <a:blip r:embed="rId5">
            <a:alphaModFix/>
          </a:blip>
          <a:stretch>
            <a:fillRect/>
          </a:stretch>
        </p:blipFill>
        <p:spPr>
          <a:xfrm>
            <a:off x="1244763" y="1102400"/>
            <a:ext cx="2394010" cy="3288525"/>
          </a:xfrm>
          <a:prstGeom prst="rect">
            <a:avLst/>
          </a:prstGeom>
          <a:noFill/>
          <a:ln>
            <a:noFill/>
          </a:ln>
        </p:spPr>
      </p:pic>
      <p:sp>
        <p:nvSpPr>
          <p:cNvPr id="220" name="Google Shape;220;p32"/>
          <p:cNvSpPr txBox="1"/>
          <p:nvPr>
            <p:ph idx="1" type="subTitle"/>
          </p:nvPr>
        </p:nvSpPr>
        <p:spPr>
          <a:xfrm flipH="1">
            <a:off x="4711713" y="4293700"/>
            <a:ext cx="8655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Front View</a:t>
            </a:r>
            <a:endParaRPr/>
          </a:p>
        </p:txBody>
      </p:sp>
      <p:sp>
        <p:nvSpPr>
          <p:cNvPr id="221" name="Google Shape;221;p32"/>
          <p:cNvSpPr txBox="1"/>
          <p:nvPr>
            <p:ph idx="1" type="subTitle"/>
          </p:nvPr>
        </p:nvSpPr>
        <p:spPr>
          <a:xfrm flipH="1">
            <a:off x="7232738" y="4293700"/>
            <a:ext cx="7866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Side</a:t>
            </a:r>
            <a:r>
              <a:rPr lang="es"/>
              <a:t> 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672375" y="20580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Second</a:t>
            </a:r>
            <a:r>
              <a:rPr lang="es"/>
              <a:t> Design Iteration</a:t>
            </a:r>
            <a:endParaRPr/>
          </a:p>
        </p:txBody>
      </p:sp>
      <p:sp>
        <p:nvSpPr>
          <p:cNvPr id="227" name="Google Shape;227;p33"/>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3"/>
          <p:cNvPicPr preferRelativeResize="0"/>
          <p:nvPr/>
        </p:nvPicPr>
        <p:blipFill>
          <a:blip r:embed="rId3">
            <a:alphaModFix/>
          </a:blip>
          <a:stretch>
            <a:fillRect/>
          </a:stretch>
        </p:blipFill>
        <p:spPr>
          <a:xfrm>
            <a:off x="522775" y="1205275"/>
            <a:ext cx="3685076" cy="3409525"/>
          </a:xfrm>
          <a:prstGeom prst="rect">
            <a:avLst/>
          </a:prstGeom>
          <a:noFill/>
          <a:ln>
            <a:noFill/>
          </a:ln>
        </p:spPr>
      </p:pic>
      <p:pic>
        <p:nvPicPr>
          <p:cNvPr id="229" name="Google Shape;229;p33"/>
          <p:cNvPicPr preferRelativeResize="0"/>
          <p:nvPr/>
        </p:nvPicPr>
        <p:blipFill rotWithShape="1">
          <a:blip r:embed="rId4">
            <a:alphaModFix/>
          </a:blip>
          <a:srcRect b="0" l="-16820" r="16820" t="0"/>
          <a:stretch/>
        </p:blipFill>
        <p:spPr>
          <a:xfrm>
            <a:off x="3883150" y="1052600"/>
            <a:ext cx="1872449" cy="2859324"/>
          </a:xfrm>
          <a:prstGeom prst="rect">
            <a:avLst/>
          </a:prstGeom>
          <a:noFill/>
          <a:ln>
            <a:noFill/>
          </a:ln>
        </p:spPr>
      </p:pic>
      <p:pic>
        <p:nvPicPr>
          <p:cNvPr id="230" name="Google Shape;230;p33"/>
          <p:cNvPicPr preferRelativeResize="0"/>
          <p:nvPr/>
        </p:nvPicPr>
        <p:blipFill rotWithShape="1">
          <a:blip r:embed="rId5">
            <a:alphaModFix/>
          </a:blip>
          <a:srcRect b="0" l="6445" r="7842" t="0"/>
          <a:stretch/>
        </p:blipFill>
        <p:spPr>
          <a:xfrm>
            <a:off x="6094600" y="1329625"/>
            <a:ext cx="2892275" cy="2714575"/>
          </a:xfrm>
          <a:prstGeom prst="rect">
            <a:avLst/>
          </a:prstGeom>
          <a:noFill/>
          <a:ln>
            <a:noFill/>
          </a:ln>
        </p:spPr>
      </p:pic>
      <p:sp>
        <p:nvSpPr>
          <p:cNvPr id="231" name="Google Shape;231;p33"/>
          <p:cNvSpPr txBox="1"/>
          <p:nvPr>
            <p:ph idx="1" type="subTitle"/>
          </p:nvPr>
        </p:nvSpPr>
        <p:spPr>
          <a:xfrm flipH="1">
            <a:off x="4711713" y="4293700"/>
            <a:ext cx="8655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Front View</a:t>
            </a:r>
            <a:endParaRPr/>
          </a:p>
        </p:txBody>
      </p:sp>
      <p:sp>
        <p:nvSpPr>
          <p:cNvPr id="232" name="Google Shape;232;p33"/>
          <p:cNvSpPr txBox="1"/>
          <p:nvPr>
            <p:ph idx="1" type="subTitle"/>
          </p:nvPr>
        </p:nvSpPr>
        <p:spPr>
          <a:xfrm flipH="1">
            <a:off x="7232738" y="4293700"/>
            <a:ext cx="7866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Side View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672375" y="20580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Third and Final</a:t>
            </a:r>
            <a:r>
              <a:rPr lang="es"/>
              <a:t> Design Iteration</a:t>
            </a:r>
            <a:endParaRPr/>
          </a:p>
        </p:txBody>
      </p:sp>
      <p:sp>
        <p:nvSpPr>
          <p:cNvPr id="238" name="Google Shape;238;p34"/>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4"/>
          <p:cNvPicPr preferRelativeResize="0"/>
          <p:nvPr/>
        </p:nvPicPr>
        <p:blipFill>
          <a:blip r:embed="rId3">
            <a:alphaModFix/>
          </a:blip>
          <a:stretch>
            <a:fillRect/>
          </a:stretch>
        </p:blipFill>
        <p:spPr>
          <a:xfrm>
            <a:off x="597300" y="1205497"/>
            <a:ext cx="3498000" cy="3512547"/>
          </a:xfrm>
          <a:prstGeom prst="rect">
            <a:avLst/>
          </a:prstGeom>
          <a:noFill/>
          <a:ln>
            <a:noFill/>
          </a:ln>
        </p:spPr>
      </p:pic>
      <p:pic>
        <p:nvPicPr>
          <p:cNvPr id="240" name="Google Shape;240;p34"/>
          <p:cNvPicPr preferRelativeResize="0"/>
          <p:nvPr/>
        </p:nvPicPr>
        <p:blipFill rotWithShape="1">
          <a:blip r:embed="rId4">
            <a:alphaModFix/>
          </a:blip>
          <a:srcRect b="0" l="10018" r="8261" t="0"/>
          <a:stretch/>
        </p:blipFill>
        <p:spPr>
          <a:xfrm>
            <a:off x="4537750" y="1366000"/>
            <a:ext cx="1217149" cy="2507101"/>
          </a:xfrm>
          <a:prstGeom prst="rect">
            <a:avLst/>
          </a:prstGeom>
          <a:noFill/>
          <a:ln>
            <a:noFill/>
          </a:ln>
        </p:spPr>
      </p:pic>
      <p:pic>
        <p:nvPicPr>
          <p:cNvPr id="241" name="Google Shape;241;p34"/>
          <p:cNvPicPr preferRelativeResize="0"/>
          <p:nvPr/>
        </p:nvPicPr>
        <p:blipFill>
          <a:blip r:embed="rId5">
            <a:alphaModFix/>
          </a:blip>
          <a:stretch>
            <a:fillRect/>
          </a:stretch>
        </p:blipFill>
        <p:spPr>
          <a:xfrm>
            <a:off x="6119105" y="1352548"/>
            <a:ext cx="2643895" cy="2534001"/>
          </a:xfrm>
          <a:prstGeom prst="rect">
            <a:avLst/>
          </a:prstGeom>
          <a:noFill/>
          <a:ln>
            <a:noFill/>
          </a:ln>
        </p:spPr>
      </p:pic>
      <p:sp>
        <p:nvSpPr>
          <p:cNvPr id="242" name="Google Shape;242;p34"/>
          <p:cNvSpPr txBox="1"/>
          <p:nvPr>
            <p:ph idx="1" type="subTitle"/>
          </p:nvPr>
        </p:nvSpPr>
        <p:spPr>
          <a:xfrm flipH="1">
            <a:off x="4711713" y="4293700"/>
            <a:ext cx="8655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Front View</a:t>
            </a:r>
            <a:endParaRPr/>
          </a:p>
        </p:txBody>
      </p:sp>
      <p:sp>
        <p:nvSpPr>
          <p:cNvPr id="243" name="Google Shape;243;p34"/>
          <p:cNvSpPr txBox="1"/>
          <p:nvPr>
            <p:ph idx="1" type="subTitle"/>
          </p:nvPr>
        </p:nvSpPr>
        <p:spPr>
          <a:xfrm flipH="1">
            <a:off x="7232738" y="4293700"/>
            <a:ext cx="7866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Side View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672375" y="20580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Third and Final Design Iteration</a:t>
            </a:r>
            <a:endParaRPr/>
          </a:p>
        </p:txBody>
      </p:sp>
      <p:sp>
        <p:nvSpPr>
          <p:cNvPr id="249" name="Google Shape;249;p35"/>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txBox="1"/>
          <p:nvPr>
            <p:ph idx="1" type="subTitle"/>
          </p:nvPr>
        </p:nvSpPr>
        <p:spPr>
          <a:xfrm flipH="1">
            <a:off x="1877575" y="4084725"/>
            <a:ext cx="16305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Sheet Metal Flap Bends</a:t>
            </a:r>
            <a:endParaRPr/>
          </a:p>
        </p:txBody>
      </p:sp>
      <p:sp>
        <p:nvSpPr>
          <p:cNvPr id="251" name="Google Shape;251;p35"/>
          <p:cNvSpPr txBox="1"/>
          <p:nvPr>
            <p:ph idx="1" type="subTitle"/>
          </p:nvPr>
        </p:nvSpPr>
        <p:spPr>
          <a:xfrm flipH="1">
            <a:off x="6084450" y="4084725"/>
            <a:ext cx="13614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Sheet Metal Frame</a:t>
            </a:r>
            <a:endParaRPr/>
          </a:p>
        </p:txBody>
      </p:sp>
      <p:pic>
        <p:nvPicPr>
          <p:cNvPr id="252" name="Google Shape;252;p35"/>
          <p:cNvPicPr preferRelativeResize="0"/>
          <p:nvPr/>
        </p:nvPicPr>
        <p:blipFill>
          <a:blip r:embed="rId3">
            <a:alphaModFix/>
          </a:blip>
          <a:stretch>
            <a:fillRect/>
          </a:stretch>
        </p:blipFill>
        <p:spPr>
          <a:xfrm>
            <a:off x="4926638" y="1542650"/>
            <a:ext cx="3677011" cy="2525000"/>
          </a:xfrm>
          <a:prstGeom prst="rect">
            <a:avLst/>
          </a:prstGeom>
          <a:noFill/>
          <a:ln>
            <a:noFill/>
          </a:ln>
        </p:spPr>
      </p:pic>
      <p:pic>
        <p:nvPicPr>
          <p:cNvPr id="253" name="Google Shape;253;p35"/>
          <p:cNvPicPr preferRelativeResize="0"/>
          <p:nvPr/>
        </p:nvPicPr>
        <p:blipFill>
          <a:blip r:embed="rId4">
            <a:alphaModFix/>
          </a:blip>
          <a:stretch>
            <a:fillRect/>
          </a:stretch>
        </p:blipFill>
        <p:spPr>
          <a:xfrm>
            <a:off x="871600" y="1542638"/>
            <a:ext cx="3642456" cy="252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6"/>
          <p:cNvPicPr preferRelativeResize="0"/>
          <p:nvPr/>
        </p:nvPicPr>
        <p:blipFill rotWithShape="1">
          <a:blip r:embed="rId3">
            <a:alphaModFix/>
          </a:blip>
          <a:srcRect b="0" l="32918" r="19374" t="0"/>
          <a:stretch/>
        </p:blipFill>
        <p:spPr>
          <a:xfrm>
            <a:off x="3914775" y="0"/>
            <a:ext cx="4362451" cy="5143500"/>
          </a:xfrm>
          <a:prstGeom prst="rect">
            <a:avLst/>
          </a:prstGeom>
          <a:noFill/>
          <a:ln>
            <a:noFill/>
          </a:ln>
        </p:spPr>
      </p:pic>
      <p:sp>
        <p:nvSpPr>
          <p:cNvPr id="259" name="Google Shape;259;p36"/>
          <p:cNvSpPr txBox="1"/>
          <p:nvPr>
            <p:ph type="ctrTitle"/>
          </p:nvPr>
        </p:nvSpPr>
        <p:spPr>
          <a:xfrm>
            <a:off x="25" y="0"/>
            <a:ext cx="4592400" cy="6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400"/>
              <a:t>About the design</a:t>
            </a:r>
            <a:endParaRPr sz="3400"/>
          </a:p>
        </p:txBody>
      </p:sp>
      <p:sp>
        <p:nvSpPr>
          <p:cNvPr id="260" name="Google Shape;260;p36"/>
          <p:cNvSpPr txBox="1"/>
          <p:nvPr/>
        </p:nvSpPr>
        <p:spPr>
          <a:xfrm>
            <a:off x="6332950" y="333300"/>
            <a:ext cx="2743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RATCHET GEARS</a:t>
            </a:r>
            <a:endParaRPr>
              <a:latin typeface="Catamaran Thin"/>
              <a:ea typeface="Catamaran Thin"/>
              <a:cs typeface="Catamaran Thin"/>
              <a:sym typeface="Catamaran Thin"/>
            </a:endParaRPr>
          </a:p>
        </p:txBody>
      </p:sp>
      <p:sp>
        <p:nvSpPr>
          <p:cNvPr id="261" name="Google Shape;261;p36"/>
          <p:cNvSpPr txBox="1"/>
          <p:nvPr/>
        </p:nvSpPr>
        <p:spPr>
          <a:xfrm>
            <a:off x="6990250" y="1033050"/>
            <a:ext cx="18861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Pulley bands to take the energy of the pendulum to the axles.</a:t>
            </a:r>
            <a:endParaRPr>
              <a:latin typeface="Catamaran Thin"/>
              <a:ea typeface="Catamaran Thin"/>
              <a:cs typeface="Catamaran Thin"/>
              <a:sym typeface="Catamaran Thin"/>
            </a:endParaRPr>
          </a:p>
        </p:txBody>
      </p:sp>
      <p:sp>
        <p:nvSpPr>
          <p:cNvPr id="262" name="Google Shape;262;p36"/>
          <p:cNvSpPr txBox="1"/>
          <p:nvPr/>
        </p:nvSpPr>
        <p:spPr>
          <a:xfrm>
            <a:off x="4383575" y="4188375"/>
            <a:ext cx="17535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Bands in the lower section to </a:t>
            </a:r>
            <a:r>
              <a:rPr lang="es">
                <a:latin typeface="Catamaran Thin"/>
                <a:ea typeface="Catamaran Thin"/>
                <a:cs typeface="Catamaran Thin"/>
                <a:sym typeface="Catamaran Thin"/>
              </a:rPr>
              <a:t>propel</a:t>
            </a:r>
            <a:r>
              <a:rPr lang="es">
                <a:latin typeface="Catamaran Thin"/>
                <a:ea typeface="Catamaran Thin"/>
                <a:cs typeface="Catamaran Thin"/>
                <a:sym typeface="Catamaran Thin"/>
              </a:rPr>
              <a:t> the wheels</a:t>
            </a:r>
            <a:endParaRPr>
              <a:latin typeface="Catamaran Thin"/>
              <a:ea typeface="Catamaran Thin"/>
              <a:cs typeface="Catamaran Thin"/>
              <a:sym typeface="Catamaran Thin"/>
            </a:endParaRPr>
          </a:p>
        </p:txBody>
      </p:sp>
      <p:pic>
        <p:nvPicPr>
          <p:cNvPr id="263" name="Google Shape;263;p36"/>
          <p:cNvPicPr preferRelativeResize="0"/>
          <p:nvPr/>
        </p:nvPicPr>
        <p:blipFill rotWithShape="1">
          <a:blip r:embed="rId4">
            <a:alphaModFix/>
          </a:blip>
          <a:srcRect b="0" l="14177" r="0" t="0"/>
          <a:stretch/>
        </p:blipFill>
        <p:spPr>
          <a:xfrm>
            <a:off x="0" y="1033050"/>
            <a:ext cx="5304427" cy="3476625"/>
          </a:xfrm>
          <a:prstGeom prst="rect">
            <a:avLst/>
          </a:prstGeom>
          <a:noFill/>
          <a:ln>
            <a:noFill/>
          </a:ln>
        </p:spPr>
      </p:pic>
      <p:sp>
        <p:nvSpPr>
          <p:cNvPr id="264" name="Google Shape;264;p36"/>
          <p:cNvSpPr txBox="1"/>
          <p:nvPr/>
        </p:nvSpPr>
        <p:spPr>
          <a:xfrm>
            <a:off x="3411850" y="564675"/>
            <a:ext cx="14079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Bearings to make movement easier</a:t>
            </a:r>
            <a:endParaRPr>
              <a:latin typeface="Catamaran Thin"/>
              <a:ea typeface="Catamaran Thin"/>
              <a:cs typeface="Catamaran Thin"/>
              <a:sym typeface="Catamaran Thin"/>
            </a:endParaRPr>
          </a:p>
        </p:txBody>
      </p:sp>
      <p:sp>
        <p:nvSpPr>
          <p:cNvPr id="265" name="Google Shape;265;p36"/>
          <p:cNvSpPr txBox="1"/>
          <p:nvPr/>
        </p:nvSpPr>
        <p:spPr>
          <a:xfrm>
            <a:off x="1747850" y="4509675"/>
            <a:ext cx="17535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All parts held together with bands</a:t>
            </a:r>
            <a:endParaRPr>
              <a:latin typeface="Catamaran Thin"/>
              <a:ea typeface="Catamaran Thin"/>
              <a:cs typeface="Catamaran Thin"/>
              <a:sym typeface="Catamaran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ctrTitle"/>
          </p:nvPr>
        </p:nvSpPr>
        <p:spPr>
          <a:xfrm>
            <a:off x="25" y="0"/>
            <a:ext cx="4592400" cy="6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400"/>
              <a:t>About the design</a:t>
            </a:r>
            <a:endParaRPr sz="3400"/>
          </a:p>
        </p:txBody>
      </p:sp>
      <p:pic>
        <p:nvPicPr>
          <p:cNvPr id="271" name="Google Shape;271;p37" title="zoomed in gears2.mp4">
            <a:hlinkClick r:id="rId3"/>
          </p:cNvPr>
          <p:cNvPicPr preferRelativeResize="0"/>
          <p:nvPr/>
        </p:nvPicPr>
        <p:blipFill>
          <a:blip r:embed="rId4">
            <a:alphaModFix/>
          </a:blip>
          <a:stretch>
            <a:fillRect/>
          </a:stretch>
        </p:blipFill>
        <p:spPr>
          <a:xfrm>
            <a:off x="3068425" y="654600"/>
            <a:ext cx="5970826" cy="3545925"/>
          </a:xfrm>
          <a:prstGeom prst="rect">
            <a:avLst/>
          </a:prstGeom>
          <a:noFill/>
          <a:ln>
            <a:noFill/>
          </a:ln>
        </p:spPr>
      </p:pic>
      <p:pic>
        <p:nvPicPr>
          <p:cNvPr id="272" name="Google Shape;272;p37"/>
          <p:cNvPicPr preferRelativeResize="0"/>
          <p:nvPr/>
        </p:nvPicPr>
        <p:blipFill rotWithShape="1">
          <a:blip r:embed="rId5">
            <a:alphaModFix/>
          </a:blip>
          <a:srcRect b="0" l="16085" r="14310" t="0"/>
          <a:stretch/>
        </p:blipFill>
        <p:spPr>
          <a:xfrm rot="-5400000">
            <a:off x="676275" y="625250"/>
            <a:ext cx="1704974" cy="2449450"/>
          </a:xfrm>
          <a:prstGeom prst="rect">
            <a:avLst/>
          </a:prstGeom>
          <a:noFill/>
          <a:ln>
            <a:noFill/>
          </a:ln>
        </p:spPr>
      </p:pic>
      <p:pic>
        <p:nvPicPr>
          <p:cNvPr id="273" name="Google Shape;273;p37"/>
          <p:cNvPicPr preferRelativeResize="0"/>
          <p:nvPr/>
        </p:nvPicPr>
        <p:blipFill>
          <a:blip r:embed="rId6">
            <a:alphaModFix/>
          </a:blip>
          <a:stretch>
            <a:fillRect/>
          </a:stretch>
        </p:blipFill>
        <p:spPr>
          <a:xfrm>
            <a:off x="0" y="2904225"/>
            <a:ext cx="3028950" cy="1639200"/>
          </a:xfrm>
          <a:prstGeom prst="rect">
            <a:avLst/>
          </a:prstGeom>
          <a:noFill/>
          <a:ln>
            <a:noFill/>
          </a:ln>
        </p:spPr>
      </p:pic>
      <p:sp>
        <p:nvSpPr>
          <p:cNvPr id="274" name="Google Shape;274;p37"/>
          <p:cNvSpPr txBox="1"/>
          <p:nvPr/>
        </p:nvSpPr>
        <p:spPr>
          <a:xfrm>
            <a:off x="25" y="4543425"/>
            <a:ext cx="30684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t>Mikhailovsky, George. (2019). Structuredness as a Measure of the Complexity of the Structure and the Role of Post-Dissipative Structures and Ratchet Processes in Evolution. 10.20944/preprints201904.0292.v1. </a:t>
            </a:r>
            <a:endParaRPr sz="600"/>
          </a:p>
        </p:txBody>
      </p:sp>
      <p:sp>
        <p:nvSpPr>
          <p:cNvPr id="275" name="Google Shape;275;p37"/>
          <p:cNvSpPr txBox="1"/>
          <p:nvPr/>
        </p:nvSpPr>
        <p:spPr>
          <a:xfrm>
            <a:off x="5970850" y="4200525"/>
            <a:ext cx="30684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t>Difficult to animate slippage but you can see how it is supposed to work</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38"/>
          <p:cNvSpPr/>
          <p:nvPr/>
        </p:nvSpPr>
        <p:spPr>
          <a:xfrm>
            <a:off x="6026000" y="2915375"/>
            <a:ext cx="29910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txBox="1"/>
          <p:nvPr>
            <p:ph type="title"/>
          </p:nvPr>
        </p:nvSpPr>
        <p:spPr>
          <a:xfrm>
            <a:off x="672375" y="182250"/>
            <a:ext cx="4286400" cy="6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38761D"/>
                </a:solidFill>
              </a:rPr>
              <a:t>Pendulum Motion</a:t>
            </a:r>
            <a:endParaRPr>
              <a:solidFill>
                <a:srgbClr val="38761D"/>
              </a:solidFill>
            </a:endParaRPr>
          </a:p>
        </p:txBody>
      </p:sp>
      <p:sp>
        <p:nvSpPr>
          <p:cNvPr id="282" name="Google Shape;282;p38"/>
          <p:cNvSpPr/>
          <p:nvPr/>
        </p:nvSpPr>
        <p:spPr>
          <a:xfrm>
            <a:off x="0" y="1577400"/>
            <a:ext cx="3621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txBox="1"/>
          <p:nvPr/>
        </p:nvSpPr>
        <p:spPr>
          <a:xfrm>
            <a:off x="451450" y="668950"/>
            <a:ext cx="4760100" cy="1316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atamaran Thin"/>
              <a:buChar char="●"/>
            </a:pPr>
            <a:r>
              <a:rPr lang="es" sz="1500">
                <a:latin typeface="Catamaran Thin"/>
                <a:ea typeface="Catamaran Thin"/>
                <a:cs typeface="Catamaran Thin"/>
                <a:sym typeface="Catamaran Thin"/>
              </a:rPr>
              <a:t>2D Pendulum</a:t>
            </a:r>
            <a:endParaRPr sz="1500">
              <a:latin typeface="Catamaran Thin"/>
              <a:ea typeface="Catamaran Thin"/>
              <a:cs typeface="Catamaran Thin"/>
              <a:sym typeface="Catamaran Thin"/>
            </a:endParaRPr>
          </a:p>
          <a:p>
            <a:pPr indent="-323850" lvl="0" marL="457200" rtl="0" algn="l">
              <a:spcBef>
                <a:spcPts val="0"/>
              </a:spcBef>
              <a:spcAft>
                <a:spcPts val="0"/>
              </a:spcAft>
              <a:buSzPts val="1500"/>
              <a:buFont typeface="Catamaran Thin"/>
              <a:buChar char="●"/>
            </a:pPr>
            <a:r>
              <a:rPr lang="es" sz="1500">
                <a:latin typeface="Catamaran Thin"/>
                <a:ea typeface="Catamaran Thin"/>
                <a:cs typeface="Catamaran Thin"/>
                <a:sym typeface="Catamaran Thin"/>
              </a:rPr>
              <a:t>Damped harmonic motion</a:t>
            </a:r>
            <a:endParaRPr sz="1500">
              <a:latin typeface="Catamaran Thin"/>
              <a:ea typeface="Catamaran Thin"/>
              <a:cs typeface="Catamaran Thin"/>
              <a:sym typeface="Catamaran Thin"/>
            </a:endParaRPr>
          </a:p>
          <a:p>
            <a:pPr indent="-323850" lvl="0" marL="457200" rtl="0" algn="l">
              <a:spcBef>
                <a:spcPts val="0"/>
              </a:spcBef>
              <a:spcAft>
                <a:spcPts val="0"/>
              </a:spcAft>
              <a:buSzPts val="1500"/>
              <a:buFont typeface="Catamaran Thin"/>
              <a:buChar char="●"/>
            </a:pPr>
            <a:r>
              <a:rPr lang="es" sz="1500">
                <a:latin typeface="Catamaran Thin"/>
                <a:ea typeface="Catamaran Thin"/>
                <a:cs typeface="Catamaran Thin"/>
                <a:sym typeface="Catamaran Thin"/>
              </a:rPr>
              <a:t>Air resistance approximated as linear viscous force</a:t>
            </a:r>
            <a:endParaRPr sz="1500">
              <a:latin typeface="Catamaran Thin"/>
              <a:ea typeface="Catamaran Thin"/>
              <a:cs typeface="Catamaran Thin"/>
              <a:sym typeface="Catamaran Thin"/>
            </a:endParaRPr>
          </a:p>
          <a:p>
            <a:pPr indent="-323850" lvl="0" marL="457200" rtl="0" algn="l">
              <a:spcBef>
                <a:spcPts val="0"/>
              </a:spcBef>
              <a:spcAft>
                <a:spcPts val="0"/>
              </a:spcAft>
              <a:buSzPts val="1500"/>
              <a:buFont typeface="Catamaran Thin"/>
              <a:buChar char="●"/>
            </a:pPr>
            <a:r>
              <a:rPr lang="es" sz="1500">
                <a:latin typeface="Catamaran Thin"/>
                <a:ea typeface="Catamaran Thin"/>
                <a:cs typeface="Catamaran Thin"/>
                <a:sym typeface="Catamaran Thin"/>
              </a:rPr>
              <a:t>Calculate period to determine forces on components - oscillating forces</a:t>
            </a:r>
            <a:endParaRPr sz="1500">
              <a:latin typeface="Catamaran Thin"/>
              <a:ea typeface="Catamaran Thin"/>
              <a:cs typeface="Catamaran Thin"/>
              <a:sym typeface="Catamaran Thin"/>
            </a:endParaRPr>
          </a:p>
          <a:p>
            <a:pPr indent="0" lvl="0" marL="457200" rtl="0" algn="l">
              <a:spcBef>
                <a:spcPts val="0"/>
              </a:spcBef>
              <a:spcAft>
                <a:spcPts val="0"/>
              </a:spcAft>
              <a:buNone/>
            </a:pPr>
            <a:r>
              <a:t/>
            </a:r>
            <a:endParaRPr>
              <a:latin typeface="Catamaran Thin"/>
              <a:ea typeface="Catamaran Thin"/>
              <a:cs typeface="Catamaran Thin"/>
              <a:sym typeface="Catamaran Thin"/>
            </a:endParaRPr>
          </a:p>
        </p:txBody>
      </p:sp>
      <p:pic>
        <p:nvPicPr>
          <p:cNvPr id="284" name="Google Shape;284;p38"/>
          <p:cNvPicPr preferRelativeResize="0"/>
          <p:nvPr/>
        </p:nvPicPr>
        <p:blipFill>
          <a:blip r:embed="rId3">
            <a:alphaModFix amt="52000"/>
          </a:blip>
          <a:stretch>
            <a:fillRect/>
          </a:stretch>
        </p:blipFill>
        <p:spPr>
          <a:xfrm>
            <a:off x="8519350" y="4644500"/>
            <a:ext cx="497650" cy="413100"/>
          </a:xfrm>
          <a:prstGeom prst="rect">
            <a:avLst/>
          </a:prstGeom>
          <a:noFill/>
          <a:ln>
            <a:noFill/>
          </a:ln>
        </p:spPr>
      </p:pic>
      <p:pic>
        <p:nvPicPr>
          <p:cNvPr id="285" name="Google Shape;285;p38"/>
          <p:cNvPicPr preferRelativeResize="0"/>
          <p:nvPr/>
        </p:nvPicPr>
        <p:blipFill>
          <a:blip r:embed="rId4">
            <a:alphaModFix/>
          </a:blip>
          <a:stretch>
            <a:fillRect/>
          </a:stretch>
        </p:blipFill>
        <p:spPr>
          <a:xfrm>
            <a:off x="5427385" y="1037350"/>
            <a:ext cx="3465378" cy="1588300"/>
          </a:xfrm>
          <a:prstGeom prst="rect">
            <a:avLst/>
          </a:prstGeom>
          <a:noFill/>
          <a:ln>
            <a:noFill/>
          </a:ln>
        </p:spPr>
      </p:pic>
      <p:pic>
        <p:nvPicPr>
          <p:cNvPr id="286" name="Google Shape;286;p38"/>
          <p:cNvPicPr preferRelativeResize="0"/>
          <p:nvPr/>
        </p:nvPicPr>
        <p:blipFill>
          <a:blip r:embed="rId5">
            <a:alphaModFix/>
          </a:blip>
          <a:stretch>
            <a:fillRect/>
          </a:stretch>
        </p:blipFill>
        <p:spPr>
          <a:xfrm>
            <a:off x="5303175" y="3118887"/>
            <a:ext cx="3465376" cy="1412386"/>
          </a:xfrm>
          <a:prstGeom prst="rect">
            <a:avLst/>
          </a:prstGeom>
          <a:noFill/>
          <a:ln>
            <a:noFill/>
          </a:ln>
        </p:spPr>
      </p:pic>
      <p:pic>
        <p:nvPicPr>
          <p:cNvPr id="287" name="Google Shape;287;p38"/>
          <p:cNvPicPr preferRelativeResize="0"/>
          <p:nvPr/>
        </p:nvPicPr>
        <p:blipFill>
          <a:blip r:embed="rId6">
            <a:alphaModFix/>
          </a:blip>
          <a:stretch>
            <a:fillRect/>
          </a:stretch>
        </p:blipFill>
        <p:spPr>
          <a:xfrm>
            <a:off x="1080539" y="1985038"/>
            <a:ext cx="3628376" cy="27212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39"/>
          <p:cNvSpPr/>
          <p:nvPr/>
        </p:nvSpPr>
        <p:spPr>
          <a:xfrm>
            <a:off x="5960225" y="2893450"/>
            <a:ext cx="29910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ph type="title"/>
          </p:nvPr>
        </p:nvSpPr>
        <p:spPr>
          <a:xfrm>
            <a:off x="590300" y="226125"/>
            <a:ext cx="2745600" cy="61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38761D"/>
                </a:solidFill>
              </a:rPr>
              <a:t>Force Analysis</a:t>
            </a:r>
            <a:endParaRPr>
              <a:solidFill>
                <a:srgbClr val="38761D"/>
              </a:solidFill>
            </a:endParaRPr>
          </a:p>
        </p:txBody>
      </p:sp>
      <p:sp>
        <p:nvSpPr>
          <p:cNvPr id="294" name="Google Shape;294;p39"/>
          <p:cNvSpPr/>
          <p:nvPr/>
        </p:nvSpPr>
        <p:spPr>
          <a:xfrm>
            <a:off x="0" y="1577400"/>
            <a:ext cx="3621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nvSpPr>
        <p:spPr>
          <a:xfrm>
            <a:off x="210200" y="1080276"/>
            <a:ext cx="31257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Assumptions</a:t>
            </a:r>
            <a:endParaRPr>
              <a:latin typeface="Catamaran Thin"/>
              <a:ea typeface="Catamaran Thin"/>
              <a:cs typeface="Catamaran Thin"/>
              <a:sym typeface="Catamaran Thin"/>
            </a:endParaRPr>
          </a:p>
          <a:p>
            <a:pPr indent="-317500" lvl="0" marL="457200" rtl="0" algn="l">
              <a:spcBef>
                <a:spcPts val="0"/>
              </a:spcBef>
              <a:spcAft>
                <a:spcPts val="0"/>
              </a:spcAft>
              <a:buSzPts val="1400"/>
              <a:buFont typeface="Catamaran Thin"/>
              <a:buChar char="●"/>
            </a:pPr>
            <a:r>
              <a:rPr lang="es">
                <a:latin typeface="Catamaran Thin"/>
                <a:ea typeface="Catamaran Thin"/>
                <a:cs typeface="Catamaran Thin"/>
                <a:sym typeface="Catamaran Thin"/>
              </a:rPr>
              <a:t>Friction in bearings negligible</a:t>
            </a:r>
            <a:endParaRPr>
              <a:latin typeface="Catamaran Thin"/>
              <a:ea typeface="Catamaran Thin"/>
              <a:cs typeface="Catamaran Thin"/>
              <a:sym typeface="Catamaran Thin"/>
            </a:endParaRPr>
          </a:p>
          <a:p>
            <a:pPr indent="-317500" lvl="0" marL="457200" rtl="0" algn="l">
              <a:spcBef>
                <a:spcPts val="0"/>
              </a:spcBef>
              <a:spcAft>
                <a:spcPts val="0"/>
              </a:spcAft>
              <a:buSzPts val="1400"/>
              <a:buFont typeface="Catamaran Thin"/>
              <a:buChar char="●"/>
            </a:pPr>
            <a:r>
              <a:rPr lang="es">
                <a:latin typeface="Catamaran Thin"/>
                <a:ea typeface="Catamaran Thin"/>
                <a:cs typeface="Catamaran Thin"/>
                <a:sym typeface="Catamaran Thin"/>
              </a:rPr>
              <a:t>No force on ratchet gears when pendulum swings ‘back’</a:t>
            </a:r>
            <a:endParaRPr>
              <a:latin typeface="Catamaran Thin"/>
              <a:ea typeface="Catamaran Thin"/>
              <a:cs typeface="Catamaran Thin"/>
              <a:sym typeface="Catamaran Thin"/>
            </a:endParaRPr>
          </a:p>
          <a:p>
            <a:pPr indent="-317500" lvl="0" marL="457200" rtl="0" algn="l">
              <a:spcBef>
                <a:spcPts val="0"/>
              </a:spcBef>
              <a:spcAft>
                <a:spcPts val="0"/>
              </a:spcAft>
              <a:buSzPts val="1400"/>
              <a:buFont typeface="Catamaran Thin"/>
              <a:buChar char="●"/>
            </a:pPr>
            <a:r>
              <a:rPr lang="es">
                <a:latin typeface="Catamaran Thin"/>
                <a:ea typeface="Catamaran Thin"/>
                <a:cs typeface="Catamaran Thin"/>
                <a:sym typeface="Catamaran Thin"/>
              </a:rPr>
              <a:t>Ratchet gears approximated as involute spur gears in terms of force analysis</a:t>
            </a:r>
            <a:endParaRPr>
              <a:latin typeface="Catamaran Thin"/>
              <a:ea typeface="Catamaran Thin"/>
              <a:cs typeface="Catamaran Thin"/>
              <a:sym typeface="Catamaran Thin"/>
            </a:endParaRPr>
          </a:p>
          <a:p>
            <a:pPr indent="-317500" lvl="0" marL="457200" rtl="0" algn="l">
              <a:spcBef>
                <a:spcPts val="0"/>
              </a:spcBef>
              <a:spcAft>
                <a:spcPts val="0"/>
              </a:spcAft>
              <a:buSzPts val="1400"/>
              <a:buFont typeface="Catamaran Thin"/>
              <a:buChar char="●"/>
            </a:pPr>
            <a:r>
              <a:rPr lang="es">
                <a:latin typeface="Catamaran Thin"/>
                <a:ea typeface="Catamaran Thin"/>
                <a:cs typeface="Catamaran Thin"/>
                <a:sym typeface="Catamaran Thin"/>
              </a:rPr>
              <a:t>Axial forces on components neglected</a:t>
            </a:r>
            <a:endParaRPr>
              <a:latin typeface="Catamaran Thin"/>
              <a:ea typeface="Catamaran Thin"/>
              <a:cs typeface="Catamaran Thin"/>
              <a:sym typeface="Catamaran Thin"/>
            </a:endParaRPr>
          </a:p>
          <a:p>
            <a:pPr indent="-317500" lvl="0" marL="457200" rtl="0" algn="l">
              <a:spcBef>
                <a:spcPts val="0"/>
              </a:spcBef>
              <a:spcAft>
                <a:spcPts val="0"/>
              </a:spcAft>
              <a:buSzPts val="1400"/>
              <a:buFont typeface="Catamaran Thin"/>
              <a:buChar char="●"/>
            </a:pPr>
            <a:r>
              <a:rPr lang="es">
                <a:latin typeface="Catamaran Thin"/>
                <a:ea typeface="Catamaran Thin"/>
                <a:cs typeface="Catamaran Thin"/>
                <a:sym typeface="Catamaran Thin"/>
              </a:rPr>
              <a:t>100% Efficiency assumed between components</a:t>
            </a:r>
            <a:endParaRPr>
              <a:latin typeface="Catamaran Thin"/>
              <a:ea typeface="Catamaran Thin"/>
              <a:cs typeface="Catamaran Thin"/>
              <a:sym typeface="Catamaran Thin"/>
            </a:endParaRPr>
          </a:p>
          <a:p>
            <a:pPr indent="0" lvl="0" marL="457200" rtl="0" algn="l">
              <a:spcBef>
                <a:spcPts val="0"/>
              </a:spcBef>
              <a:spcAft>
                <a:spcPts val="0"/>
              </a:spcAft>
              <a:buNone/>
            </a:pPr>
            <a:r>
              <a:t/>
            </a:r>
            <a:endParaRPr>
              <a:latin typeface="Catamaran Thin"/>
              <a:ea typeface="Catamaran Thin"/>
              <a:cs typeface="Catamaran Thin"/>
              <a:sym typeface="Catamaran Thin"/>
            </a:endParaRPr>
          </a:p>
        </p:txBody>
      </p:sp>
      <p:pic>
        <p:nvPicPr>
          <p:cNvPr id="296" name="Google Shape;296;p39"/>
          <p:cNvPicPr preferRelativeResize="0"/>
          <p:nvPr/>
        </p:nvPicPr>
        <p:blipFill>
          <a:blip r:embed="rId3">
            <a:alphaModFix amt="52000"/>
          </a:blip>
          <a:stretch>
            <a:fillRect/>
          </a:stretch>
        </p:blipFill>
        <p:spPr>
          <a:xfrm>
            <a:off x="8574200" y="4578725"/>
            <a:ext cx="497650" cy="413100"/>
          </a:xfrm>
          <a:prstGeom prst="rect">
            <a:avLst/>
          </a:prstGeom>
          <a:noFill/>
          <a:ln>
            <a:noFill/>
          </a:ln>
        </p:spPr>
      </p:pic>
      <p:pic>
        <p:nvPicPr>
          <p:cNvPr id="297" name="Google Shape;297;p39"/>
          <p:cNvPicPr preferRelativeResize="0"/>
          <p:nvPr/>
        </p:nvPicPr>
        <p:blipFill>
          <a:blip r:embed="rId4">
            <a:alphaModFix/>
          </a:blip>
          <a:stretch>
            <a:fillRect/>
          </a:stretch>
        </p:blipFill>
        <p:spPr>
          <a:xfrm>
            <a:off x="3441025" y="1090600"/>
            <a:ext cx="5510200" cy="30601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40"/>
          <p:cNvSpPr/>
          <p:nvPr/>
        </p:nvSpPr>
        <p:spPr>
          <a:xfrm>
            <a:off x="5916350" y="2981150"/>
            <a:ext cx="29910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txBox="1"/>
          <p:nvPr>
            <p:ph type="title"/>
          </p:nvPr>
        </p:nvSpPr>
        <p:spPr>
          <a:xfrm>
            <a:off x="362100" y="116450"/>
            <a:ext cx="3215100" cy="67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38761D"/>
                </a:solidFill>
              </a:rPr>
              <a:t>Force Analysis</a:t>
            </a:r>
            <a:endParaRPr>
              <a:solidFill>
                <a:srgbClr val="38761D"/>
              </a:solidFill>
            </a:endParaRPr>
          </a:p>
        </p:txBody>
      </p:sp>
      <p:sp>
        <p:nvSpPr>
          <p:cNvPr id="304" name="Google Shape;304;p40"/>
          <p:cNvSpPr/>
          <p:nvPr/>
        </p:nvSpPr>
        <p:spPr>
          <a:xfrm>
            <a:off x="0" y="1577400"/>
            <a:ext cx="3621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0"/>
          <p:cNvPicPr preferRelativeResize="0"/>
          <p:nvPr/>
        </p:nvPicPr>
        <p:blipFill>
          <a:blip r:embed="rId3">
            <a:alphaModFix amt="52000"/>
          </a:blip>
          <a:stretch>
            <a:fillRect/>
          </a:stretch>
        </p:blipFill>
        <p:spPr>
          <a:xfrm>
            <a:off x="8409700" y="4556750"/>
            <a:ext cx="497650" cy="413100"/>
          </a:xfrm>
          <a:prstGeom prst="rect">
            <a:avLst/>
          </a:prstGeom>
          <a:noFill/>
          <a:ln>
            <a:noFill/>
          </a:ln>
        </p:spPr>
      </p:pic>
      <p:pic>
        <p:nvPicPr>
          <p:cNvPr id="306" name="Google Shape;306;p40"/>
          <p:cNvPicPr preferRelativeResize="0"/>
          <p:nvPr/>
        </p:nvPicPr>
        <p:blipFill>
          <a:blip r:embed="rId4">
            <a:alphaModFix/>
          </a:blip>
          <a:stretch>
            <a:fillRect/>
          </a:stretch>
        </p:blipFill>
        <p:spPr>
          <a:xfrm>
            <a:off x="640088" y="795050"/>
            <a:ext cx="7769613" cy="39140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pic>
        <p:nvPicPr>
          <p:cNvPr id="125" name="Google Shape;125;p23"/>
          <p:cNvPicPr preferRelativeResize="0"/>
          <p:nvPr/>
        </p:nvPicPr>
        <p:blipFill rotWithShape="1">
          <a:blip r:embed="rId3">
            <a:alphaModFix/>
          </a:blip>
          <a:srcRect b="0" l="0" r="0" t="0"/>
          <a:stretch/>
        </p:blipFill>
        <p:spPr>
          <a:xfrm>
            <a:off x="0" y="0"/>
            <a:ext cx="9144000" cy="5143511"/>
          </a:xfrm>
          <a:prstGeom prst="rect">
            <a:avLst/>
          </a:prstGeom>
          <a:noFill/>
          <a:ln>
            <a:noFill/>
          </a:ln>
          <a:effectLst>
            <a:outerShdw blurRad="57150" rotWithShape="0" algn="bl" dir="5400000" dist="19050">
              <a:srgbClr val="000000">
                <a:alpha val="50000"/>
              </a:srgbClr>
            </a:outerShdw>
          </a:effectLst>
        </p:spPr>
      </p:pic>
      <p:sp>
        <p:nvSpPr>
          <p:cNvPr id="126" name="Google Shape;126;p23"/>
          <p:cNvSpPr txBox="1"/>
          <p:nvPr>
            <p:ph idx="1" type="subTitle"/>
          </p:nvPr>
        </p:nvSpPr>
        <p:spPr>
          <a:xfrm>
            <a:off x="734775" y="3492150"/>
            <a:ext cx="2402100" cy="7170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lt1"/>
                </a:solidFill>
              </a:rPr>
              <a:t>Tom McIlvenna </a:t>
            </a:r>
            <a:endParaRPr sz="1600">
              <a:solidFill>
                <a:schemeClr val="lt1"/>
              </a:solidFill>
            </a:endParaRPr>
          </a:p>
          <a:p>
            <a:pPr indent="0" lvl="0" marL="0" rtl="0" algn="l">
              <a:spcBef>
                <a:spcPts val="0"/>
              </a:spcBef>
              <a:spcAft>
                <a:spcPts val="0"/>
              </a:spcAft>
              <a:buNone/>
            </a:pPr>
            <a:r>
              <a:rPr lang="es" sz="1600">
                <a:solidFill>
                  <a:schemeClr val="lt1"/>
                </a:solidFill>
              </a:rPr>
              <a:t>Rita Uy</a:t>
            </a:r>
            <a:endParaRPr sz="1600">
              <a:solidFill>
                <a:schemeClr val="lt1"/>
              </a:solidFill>
            </a:endParaRPr>
          </a:p>
          <a:p>
            <a:pPr indent="0" lvl="0" marL="0" rtl="0" algn="l">
              <a:spcBef>
                <a:spcPts val="0"/>
              </a:spcBef>
              <a:spcAft>
                <a:spcPts val="0"/>
              </a:spcAft>
              <a:buNone/>
            </a:pPr>
            <a:r>
              <a:rPr lang="es" sz="1600">
                <a:solidFill>
                  <a:schemeClr val="lt1"/>
                </a:solidFill>
              </a:rPr>
              <a:t>Campbell Larkman</a:t>
            </a:r>
            <a:endParaRPr sz="1600">
              <a:solidFill>
                <a:schemeClr val="lt1"/>
              </a:solidFill>
            </a:endParaRPr>
          </a:p>
          <a:p>
            <a:pPr indent="0" lvl="0" marL="0" rtl="0" algn="l">
              <a:spcBef>
                <a:spcPts val="0"/>
              </a:spcBef>
              <a:spcAft>
                <a:spcPts val="0"/>
              </a:spcAft>
              <a:buNone/>
            </a:pPr>
            <a:r>
              <a:rPr lang="es" sz="1600">
                <a:solidFill>
                  <a:schemeClr val="lt1"/>
                </a:solidFill>
              </a:rPr>
              <a:t>Amanda Tang</a:t>
            </a:r>
            <a:endParaRPr sz="1600">
              <a:solidFill>
                <a:schemeClr val="lt1"/>
              </a:solidFill>
            </a:endParaRPr>
          </a:p>
        </p:txBody>
      </p:sp>
      <p:sp>
        <p:nvSpPr>
          <p:cNvPr id="127" name="Google Shape;127;p23"/>
          <p:cNvSpPr txBox="1"/>
          <p:nvPr>
            <p:ph type="ctrTitle"/>
          </p:nvPr>
        </p:nvSpPr>
        <p:spPr>
          <a:xfrm>
            <a:off x="734775" y="1070275"/>
            <a:ext cx="4592400" cy="1782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i="1" lang="es">
                <a:solidFill>
                  <a:schemeClr val="lt1"/>
                </a:solidFill>
              </a:rPr>
              <a:t>GRAVITY CAR PROJECT</a:t>
            </a:r>
            <a:endParaRPr i="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41"/>
          <p:cNvSpPr/>
          <p:nvPr/>
        </p:nvSpPr>
        <p:spPr>
          <a:xfrm>
            <a:off x="5960225" y="2893450"/>
            <a:ext cx="29910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ph type="title"/>
          </p:nvPr>
        </p:nvSpPr>
        <p:spPr>
          <a:xfrm>
            <a:off x="590300" y="182250"/>
            <a:ext cx="2745600" cy="61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38761D"/>
                </a:solidFill>
              </a:rPr>
              <a:t>Gear Selection</a:t>
            </a:r>
            <a:endParaRPr>
              <a:solidFill>
                <a:srgbClr val="38761D"/>
              </a:solidFill>
            </a:endParaRPr>
          </a:p>
        </p:txBody>
      </p:sp>
      <p:sp>
        <p:nvSpPr>
          <p:cNvPr id="313" name="Google Shape;313;p41"/>
          <p:cNvSpPr/>
          <p:nvPr/>
        </p:nvSpPr>
        <p:spPr>
          <a:xfrm>
            <a:off x="0" y="1577400"/>
            <a:ext cx="362100" cy="1988700"/>
          </a:xfrm>
          <a:prstGeom prst="rect">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txBox="1"/>
          <p:nvPr/>
        </p:nvSpPr>
        <p:spPr>
          <a:xfrm>
            <a:off x="210200" y="1080276"/>
            <a:ext cx="31257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Thin"/>
              <a:ea typeface="Catamaran Thin"/>
              <a:cs typeface="Catamaran Thin"/>
              <a:sym typeface="Catamaran Thin"/>
            </a:endParaRPr>
          </a:p>
          <a:p>
            <a:pPr indent="0" lvl="0" marL="457200" rtl="0" algn="l">
              <a:spcBef>
                <a:spcPts val="0"/>
              </a:spcBef>
              <a:spcAft>
                <a:spcPts val="0"/>
              </a:spcAft>
              <a:buNone/>
            </a:pPr>
            <a:r>
              <a:t/>
            </a:r>
            <a:endParaRPr>
              <a:latin typeface="Catamaran Thin"/>
              <a:ea typeface="Catamaran Thin"/>
              <a:cs typeface="Catamaran Thin"/>
              <a:sym typeface="Catamaran Thin"/>
            </a:endParaRPr>
          </a:p>
        </p:txBody>
      </p:sp>
      <p:pic>
        <p:nvPicPr>
          <p:cNvPr id="315" name="Google Shape;315;p41"/>
          <p:cNvPicPr preferRelativeResize="0"/>
          <p:nvPr/>
        </p:nvPicPr>
        <p:blipFill>
          <a:blip r:embed="rId3">
            <a:alphaModFix amt="52000"/>
          </a:blip>
          <a:stretch>
            <a:fillRect/>
          </a:stretch>
        </p:blipFill>
        <p:spPr>
          <a:xfrm>
            <a:off x="8574200" y="4578725"/>
            <a:ext cx="497650" cy="413100"/>
          </a:xfrm>
          <a:prstGeom prst="rect">
            <a:avLst/>
          </a:prstGeom>
          <a:noFill/>
          <a:ln>
            <a:noFill/>
          </a:ln>
        </p:spPr>
      </p:pic>
      <p:pic>
        <p:nvPicPr>
          <p:cNvPr id="316" name="Google Shape;316;p41"/>
          <p:cNvPicPr preferRelativeResize="0"/>
          <p:nvPr/>
        </p:nvPicPr>
        <p:blipFill>
          <a:blip r:embed="rId4">
            <a:alphaModFix/>
          </a:blip>
          <a:stretch>
            <a:fillRect/>
          </a:stretch>
        </p:blipFill>
        <p:spPr>
          <a:xfrm>
            <a:off x="5138275" y="1687050"/>
            <a:ext cx="3647650" cy="2597876"/>
          </a:xfrm>
          <a:prstGeom prst="rect">
            <a:avLst/>
          </a:prstGeom>
          <a:noFill/>
          <a:ln>
            <a:noFill/>
          </a:ln>
        </p:spPr>
      </p:pic>
      <p:graphicFrame>
        <p:nvGraphicFramePr>
          <p:cNvPr id="317" name="Google Shape;317;p41"/>
          <p:cNvGraphicFramePr/>
          <p:nvPr/>
        </p:nvGraphicFramePr>
        <p:xfrm>
          <a:off x="658200" y="944250"/>
          <a:ext cx="3000000" cy="3000000"/>
        </p:xfrm>
        <a:graphic>
          <a:graphicData uri="http://schemas.openxmlformats.org/drawingml/2006/table">
            <a:tbl>
              <a:tblPr>
                <a:noFill/>
                <a:tableStyleId>{42F75025-B610-417B-B454-9BC0BF4A675F}</a:tableStyleId>
              </a:tblPr>
              <a:tblGrid>
                <a:gridCol w="1098025"/>
                <a:gridCol w="1098025"/>
                <a:gridCol w="1098025"/>
                <a:gridCol w="1098025"/>
              </a:tblGrid>
              <a:tr h="457300">
                <a:tc>
                  <a:txBody>
                    <a:bodyPr/>
                    <a:lstStyle/>
                    <a:p>
                      <a:pPr indent="0" lvl="0" marL="0" rtl="0" algn="ctr">
                        <a:spcBef>
                          <a:spcPts val="0"/>
                        </a:spcBef>
                        <a:spcAft>
                          <a:spcPts val="0"/>
                        </a:spcAft>
                        <a:buNone/>
                      </a:pPr>
                      <a:r>
                        <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b="1" lang="es"/>
                        <a:t>Pinion</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b="1" lang="es"/>
                        <a:t>Idler Pinion</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b="1" lang="es"/>
                        <a:t>Gear</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r>
              <a:tr h="402475">
                <a:tc>
                  <a:txBody>
                    <a:bodyPr/>
                    <a:lstStyle/>
                    <a:p>
                      <a:pPr indent="0" lvl="0" marL="0" rtl="0" algn="ctr">
                        <a:spcBef>
                          <a:spcPts val="0"/>
                        </a:spcBef>
                        <a:spcAft>
                          <a:spcPts val="0"/>
                        </a:spcAft>
                        <a:buNone/>
                      </a:pPr>
                      <a:r>
                        <a:rPr b="1" lang="es"/>
                        <a:t>Ratio</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1</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1</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4</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r>
              <a:tr h="692050">
                <a:tc>
                  <a:txBody>
                    <a:bodyPr/>
                    <a:lstStyle/>
                    <a:p>
                      <a:pPr indent="0" lvl="0" marL="0" rtl="0" algn="ctr">
                        <a:spcBef>
                          <a:spcPts val="0"/>
                        </a:spcBef>
                        <a:spcAft>
                          <a:spcPts val="0"/>
                        </a:spcAft>
                        <a:buNone/>
                      </a:pPr>
                      <a:r>
                        <a:rPr b="1" lang="es"/>
                        <a:t>Pitch diameter (mm)</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30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30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120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r>
              <a:tr h="560650">
                <a:tc>
                  <a:txBody>
                    <a:bodyPr/>
                    <a:lstStyle/>
                    <a:p>
                      <a:pPr indent="0" lvl="0" marL="0" rtl="0" algn="ctr">
                        <a:spcBef>
                          <a:spcPts val="0"/>
                        </a:spcBef>
                        <a:spcAft>
                          <a:spcPts val="0"/>
                        </a:spcAft>
                        <a:buNone/>
                      </a:pPr>
                      <a:r>
                        <a:rPr b="1" lang="es"/>
                        <a:t>Number of Teeth</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10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10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40</a:t>
                      </a:r>
                      <a:endParaRPr/>
                    </a:p>
                    <a:p>
                      <a:pPr indent="0" lvl="0" marL="0" rtl="0" algn="ctr">
                        <a:spcBef>
                          <a:spcPts val="0"/>
                        </a:spcBef>
                        <a:spcAft>
                          <a:spcPts val="0"/>
                        </a:spcAft>
                        <a:buNone/>
                      </a:pPr>
                      <a:r>
                        <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r>
              <a:tr h="398475">
                <a:tc>
                  <a:txBody>
                    <a:bodyPr/>
                    <a:lstStyle/>
                    <a:p>
                      <a:pPr indent="0" lvl="0" marL="0" rtl="0" algn="ctr">
                        <a:spcBef>
                          <a:spcPts val="0"/>
                        </a:spcBef>
                        <a:spcAft>
                          <a:spcPts val="0"/>
                        </a:spcAft>
                        <a:buNone/>
                      </a:pPr>
                      <a:r>
                        <a:rPr b="1" lang="es"/>
                        <a:t>Module</a:t>
                      </a:r>
                      <a:endParaRPr b="1"/>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3</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3</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c>
                  <a:txBody>
                    <a:bodyPr/>
                    <a:lstStyle/>
                    <a:p>
                      <a:pPr indent="0" lvl="0" marL="0" rtl="0" algn="ctr">
                        <a:spcBef>
                          <a:spcPts val="0"/>
                        </a:spcBef>
                        <a:spcAft>
                          <a:spcPts val="0"/>
                        </a:spcAft>
                        <a:buNone/>
                      </a:pPr>
                      <a:r>
                        <a:rPr lang="es"/>
                        <a:t>3</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rgbClr val="FFD9BC"/>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pic>
        <p:nvPicPr>
          <p:cNvPr id="322" name="Google Shape;322;p42"/>
          <p:cNvPicPr preferRelativeResize="0"/>
          <p:nvPr/>
        </p:nvPicPr>
        <p:blipFill>
          <a:blip r:embed="rId3">
            <a:alphaModFix amt="28000"/>
          </a:blip>
          <a:stretch>
            <a:fillRect/>
          </a:stretch>
        </p:blipFill>
        <p:spPr>
          <a:xfrm>
            <a:off x="5715000" y="0"/>
            <a:ext cx="3429000" cy="5143500"/>
          </a:xfrm>
          <a:prstGeom prst="rect">
            <a:avLst/>
          </a:prstGeom>
          <a:noFill/>
          <a:ln>
            <a:noFill/>
          </a:ln>
        </p:spPr>
      </p:pic>
      <p:sp>
        <p:nvSpPr>
          <p:cNvPr id="323" name="Google Shape;323;p42"/>
          <p:cNvSpPr/>
          <p:nvPr/>
        </p:nvSpPr>
        <p:spPr>
          <a:xfrm>
            <a:off x="4819650" y="1577400"/>
            <a:ext cx="2991000" cy="1988700"/>
          </a:xfrm>
          <a:prstGeom prst="rect">
            <a:avLst/>
          </a:prstGeom>
          <a:solidFill>
            <a:srgbClr val="3C78D8"/>
          </a:solidFill>
          <a:ln>
            <a:noFill/>
          </a:ln>
          <a:effectLst>
            <a:outerShdw blurRad="57150" rotWithShape="0" algn="bl" dir="5400000" dist="19050">
              <a:srgbClr val="000000">
                <a:alpha val="4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txBox="1"/>
          <p:nvPr>
            <p:ph idx="1" type="subTitle"/>
          </p:nvPr>
        </p:nvSpPr>
        <p:spPr>
          <a:xfrm flipH="1">
            <a:off x="620250" y="2426774"/>
            <a:ext cx="3261300" cy="1053600"/>
          </a:xfrm>
          <a:prstGeom prst="rect">
            <a:avLst/>
          </a:prstGeom>
        </p:spPr>
        <p:txBody>
          <a:bodyPr anchorCtr="0" anchor="t" bIns="91425" lIns="91425" spcFirstLastPara="1" rIns="91425" wrap="square" tIns="91425">
            <a:noAutofit/>
          </a:bodyPr>
          <a:lstStyle/>
          <a:p>
            <a:pPr indent="-268899" lvl="0" marL="179999" rtl="0" algn="l">
              <a:spcBef>
                <a:spcPts val="0"/>
              </a:spcBef>
              <a:spcAft>
                <a:spcPts val="0"/>
              </a:spcAft>
              <a:buSzPts val="1400"/>
              <a:buChar char="●"/>
            </a:pPr>
            <a:r>
              <a:rPr lang="es" sz="1400"/>
              <a:t>Finding all possible points of failure</a:t>
            </a:r>
            <a:endParaRPr sz="1400"/>
          </a:p>
          <a:p>
            <a:pPr indent="-268899" lvl="0" marL="179999" rtl="0" algn="l">
              <a:spcBef>
                <a:spcPts val="0"/>
              </a:spcBef>
              <a:spcAft>
                <a:spcPts val="0"/>
              </a:spcAft>
              <a:buSzPts val="1400"/>
              <a:buChar char="●"/>
            </a:pPr>
            <a:r>
              <a:rPr lang="es" sz="1400"/>
              <a:t>The cause and effect analysis</a:t>
            </a:r>
            <a:endParaRPr sz="1400"/>
          </a:p>
          <a:p>
            <a:pPr indent="-268899" lvl="0" marL="179999" rtl="0" algn="l">
              <a:spcBef>
                <a:spcPts val="0"/>
              </a:spcBef>
              <a:spcAft>
                <a:spcPts val="0"/>
              </a:spcAft>
              <a:buSzPts val="1400"/>
              <a:buChar char="●"/>
            </a:pPr>
            <a:r>
              <a:rPr lang="es" sz="1400"/>
              <a:t>Severity ratings</a:t>
            </a:r>
            <a:endParaRPr sz="1400"/>
          </a:p>
        </p:txBody>
      </p:sp>
      <p:sp>
        <p:nvSpPr>
          <p:cNvPr id="325" name="Google Shape;325;p42"/>
          <p:cNvSpPr txBox="1"/>
          <p:nvPr>
            <p:ph type="title"/>
          </p:nvPr>
        </p:nvSpPr>
        <p:spPr>
          <a:xfrm>
            <a:off x="557325" y="1801788"/>
            <a:ext cx="40671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FAILURE MODE AND EFFECT ANALYSIS</a:t>
            </a:r>
            <a:endParaRPr/>
          </a:p>
        </p:txBody>
      </p:sp>
      <p:sp>
        <p:nvSpPr>
          <p:cNvPr id="326" name="Google Shape;326;p42"/>
          <p:cNvSpPr/>
          <p:nvPr/>
        </p:nvSpPr>
        <p:spPr>
          <a:xfrm>
            <a:off x="0" y="1577400"/>
            <a:ext cx="362100" cy="19887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p:nvPr/>
        </p:nvSpPr>
        <p:spPr>
          <a:xfrm>
            <a:off x="0" y="0"/>
            <a:ext cx="1248000" cy="514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txBox="1"/>
          <p:nvPr>
            <p:ph idx="4294967295" type="ctrTitle"/>
          </p:nvPr>
        </p:nvSpPr>
        <p:spPr>
          <a:xfrm rot="-5400000">
            <a:off x="-1485150" y="2055450"/>
            <a:ext cx="4218300" cy="1032600"/>
          </a:xfrm>
          <a:prstGeom prst="rect">
            <a:avLst/>
          </a:prstGeom>
          <a:effectLst>
            <a:outerShdw blurRad="57150" rotWithShape="0" algn="bl" dir="5400000" dist="19050">
              <a:srgbClr val="000000">
                <a:alpha val="31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rPr>
              <a:t>FAILURE MODE and EFFECT ANALYSIS</a:t>
            </a:r>
            <a:endParaRPr>
              <a:solidFill>
                <a:srgbClr val="FFFFFF"/>
              </a:solidFill>
            </a:endParaRPr>
          </a:p>
          <a:p>
            <a:pPr indent="0" lvl="0" marL="0" rtl="0" algn="ctr">
              <a:spcBef>
                <a:spcPts val="0"/>
              </a:spcBef>
              <a:spcAft>
                <a:spcPts val="0"/>
              </a:spcAft>
              <a:buNone/>
            </a:pPr>
            <a:r>
              <a:t/>
            </a:r>
            <a:endParaRPr>
              <a:solidFill>
                <a:srgbClr val="FFFFFF"/>
              </a:solidFill>
            </a:endParaRPr>
          </a:p>
        </p:txBody>
      </p:sp>
      <p:pic>
        <p:nvPicPr>
          <p:cNvPr id="333" name="Google Shape;333;p43"/>
          <p:cNvPicPr preferRelativeResize="0"/>
          <p:nvPr/>
        </p:nvPicPr>
        <p:blipFill>
          <a:blip r:embed="rId3">
            <a:alphaModFix/>
          </a:blip>
          <a:stretch>
            <a:fillRect/>
          </a:stretch>
        </p:blipFill>
        <p:spPr>
          <a:xfrm>
            <a:off x="10266500" y="642013"/>
            <a:ext cx="3662355" cy="4838701"/>
          </a:xfrm>
          <a:prstGeom prst="rect">
            <a:avLst/>
          </a:prstGeom>
          <a:noFill/>
          <a:ln>
            <a:noFill/>
          </a:ln>
          <a:effectLst>
            <a:outerShdw blurRad="57150" rotWithShape="0" algn="bl" dir="5400000" dist="19050">
              <a:srgbClr val="000000">
                <a:alpha val="50000"/>
              </a:srgbClr>
            </a:outerShdw>
          </a:effectLst>
        </p:spPr>
      </p:pic>
      <p:pic>
        <p:nvPicPr>
          <p:cNvPr id="334" name="Google Shape;334;p43"/>
          <p:cNvPicPr preferRelativeResize="0"/>
          <p:nvPr/>
        </p:nvPicPr>
        <p:blipFill>
          <a:blip r:embed="rId4">
            <a:alphaModFix/>
          </a:blip>
          <a:stretch>
            <a:fillRect/>
          </a:stretch>
        </p:blipFill>
        <p:spPr>
          <a:xfrm>
            <a:off x="9289155" y="-409575"/>
            <a:ext cx="3640619" cy="4838700"/>
          </a:xfrm>
          <a:prstGeom prst="rect">
            <a:avLst/>
          </a:prstGeom>
          <a:noFill/>
          <a:ln>
            <a:noFill/>
          </a:ln>
          <a:effectLst>
            <a:outerShdw blurRad="57150" rotWithShape="0" algn="bl" dir="5400000" dist="19050">
              <a:srgbClr val="000000">
                <a:alpha val="50000"/>
              </a:srgbClr>
            </a:outerShdw>
          </a:effectLst>
        </p:spPr>
      </p:pic>
      <p:pic>
        <p:nvPicPr>
          <p:cNvPr id="335" name="Google Shape;335;p43"/>
          <p:cNvPicPr preferRelativeResize="0"/>
          <p:nvPr/>
        </p:nvPicPr>
        <p:blipFill>
          <a:blip r:embed="rId5">
            <a:alphaModFix/>
          </a:blip>
          <a:stretch>
            <a:fillRect/>
          </a:stretch>
        </p:blipFill>
        <p:spPr>
          <a:xfrm>
            <a:off x="9212950" y="4267200"/>
            <a:ext cx="3496700" cy="4838701"/>
          </a:xfrm>
          <a:prstGeom prst="rect">
            <a:avLst/>
          </a:prstGeom>
          <a:noFill/>
          <a:ln>
            <a:noFill/>
          </a:ln>
          <a:effectLst>
            <a:outerShdw blurRad="57150" rotWithShape="0" algn="bl" dir="5400000" dist="19050">
              <a:srgbClr val="000000">
                <a:alpha val="50000"/>
              </a:srgbClr>
            </a:outerShdw>
          </a:effectLst>
        </p:spPr>
      </p:pic>
      <p:sp>
        <p:nvSpPr>
          <p:cNvPr id="336" name="Google Shape;336;p43"/>
          <p:cNvSpPr txBox="1"/>
          <p:nvPr>
            <p:ph idx="1" type="subTitle"/>
          </p:nvPr>
        </p:nvSpPr>
        <p:spPr>
          <a:xfrm>
            <a:off x="1469075" y="716095"/>
            <a:ext cx="21876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t/>
            </a:r>
            <a:endParaRPr/>
          </a:p>
        </p:txBody>
      </p:sp>
      <p:sp>
        <p:nvSpPr>
          <p:cNvPr id="337" name="Google Shape;337;p43"/>
          <p:cNvSpPr txBox="1"/>
          <p:nvPr>
            <p:ph idx="4294967295" type="ctrTitle"/>
          </p:nvPr>
        </p:nvSpPr>
        <p:spPr>
          <a:xfrm>
            <a:off x="1469075" y="185700"/>
            <a:ext cx="7488000" cy="3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Highest </a:t>
            </a:r>
            <a:r>
              <a:rPr lang="es"/>
              <a:t>severity</a:t>
            </a:r>
            <a:r>
              <a:rPr lang="es"/>
              <a:t> failures </a:t>
            </a:r>
            <a:endParaRPr>
              <a:solidFill>
                <a:schemeClr val="lt1"/>
              </a:solidFill>
            </a:endParaRPr>
          </a:p>
        </p:txBody>
      </p:sp>
      <p:pic>
        <p:nvPicPr>
          <p:cNvPr id="338" name="Google Shape;338;p43"/>
          <p:cNvPicPr preferRelativeResize="0"/>
          <p:nvPr/>
        </p:nvPicPr>
        <p:blipFill rotWithShape="1">
          <a:blip r:embed="rId6">
            <a:alphaModFix/>
          </a:blip>
          <a:srcRect b="47674" l="0" r="0" t="0"/>
          <a:stretch/>
        </p:blipFill>
        <p:spPr>
          <a:xfrm>
            <a:off x="2922319" y="868500"/>
            <a:ext cx="4831456" cy="2016200"/>
          </a:xfrm>
          <a:prstGeom prst="rect">
            <a:avLst/>
          </a:prstGeom>
          <a:noFill/>
          <a:ln cap="flat" cmpd="sng" w="19050">
            <a:solidFill>
              <a:srgbClr val="E69138"/>
            </a:solidFill>
            <a:prstDash val="solid"/>
            <a:round/>
            <a:headEnd len="sm" w="sm" type="none"/>
            <a:tailEnd len="sm" w="sm" type="none"/>
          </a:ln>
          <a:effectLst>
            <a:outerShdw blurRad="57150" rotWithShape="0" algn="bl" dir="5400000" dist="19050">
              <a:srgbClr val="000000">
                <a:alpha val="50000"/>
              </a:srgbClr>
            </a:outerShdw>
          </a:effectLst>
        </p:spPr>
      </p:pic>
      <p:pic>
        <p:nvPicPr>
          <p:cNvPr id="339" name="Google Shape;339;p43"/>
          <p:cNvPicPr preferRelativeResize="0"/>
          <p:nvPr/>
        </p:nvPicPr>
        <p:blipFill>
          <a:blip r:embed="rId7">
            <a:alphaModFix/>
          </a:blip>
          <a:stretch>
            <a:fillRect/>
          </a:stretch>
        </p:blipFill>
        <p:spPr>
          <a:xfrm>
            <a:off x="2933125" y="2884700"/>
            <a:ext cx="4820650" cy="2206650"/>
          </a:xfrm>
          <a:prstGeom prst="rect">
            <a:avLst/>
          </a:prstGeom>
          <a:noFill/>
          <a:ln cap="flat" cmpd="sng" w="19050">
            <a:solidFill>
              <a:srgbClr val="E69138"/>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p:nvPr/>
        </p:nvSpPr>
        <p:spPr>
          <a:xfrm>
            <a:off x="0" y="0"/>
            <a:ext cx="1248000" cy="5143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txBox="1"/>
          <p:nvPr>
            <p:ph idx="4294967295" type="ctrTitle"/>
          </p:nvPr>
        </p:nvSpPr>
        <p:spPr>
          <a:xfrm rot="-5400000">
            <a:off x="-1485150" y="2055450"/>
            <a:ext cx="4218300" cy="1032600"/>
          </a:xfrm>
          <a:prstGeom prst="rect">
            <a:avLst/>
          </a:prstGeom>
          <a:effectLst>
            <a:outerShdw blurRad="57150" rotWithShape="0" algn="bl" dir="5400000" dist="19050">
              <a:srgbClr val="000000">
                <a:alpha val="31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rPr>
              <a:t>FAILURE MODE and EFFECT ANALYSIS</a:t>
            </a:r>
            <a:endParaRPr>
              <a:solidFill>
                <a:srgbClr val="FFFFFF"/>
              </a:solidFill>
            </a:endParaRPr>
          </a:p>
          <a:p>
            <a:pPr indent="0" lvl="0" marL="0" rtl="0" algn="ctr">
              <a:spcBef>
                <a:spcPts val="0"/>
              </a:spcBef>
              <a:spcAft>
                <a:spcPts val="0"/>
              </a:spcAft>
              <a:buNone/>
            </a:pPr>
            <a:r>
              <a:t/>
            </a:r>
            <a:endParaRPr>
              <a:solidFill>
                <a:srgbClr val="FFFFFF"/>
              </a:solidFill>
            </a:endParaRPr>
          </a:p>
        </p:txBody>
      </p:sp>
      <p:pic>
        <p:nvPicPr>
          <p:cNvPr id="346" name="Google Shape;346;p44"/>
          <p:cNvPicPr preferRelativeResize="0"/>
          <p:nvPr/>
        </p:nvPicPr>
        <p:blipFill>
          <a:blip r:embed="rId3">
            <a:alphaModFix/>
          </a:blip>
          <a:stretch>
            <a:fillRect/>
          </a:stretch>
        </p:blipFill>
        <p:spPr>
          <a:xfrm>
            <a:off x="10266500" y="642013"/>
            <a:ext cx="3662355" cy="4838701"/>
          </a:xfrm>
          <a:prstGeom prst="rect">
            <a:avLst/>
          </a:prstGeom>
          <a:noFill/>
          <a:ln>
            <a:noFill/>
          </a:ln>
          <a:effectLst>
            <a:outerShdw blurRad="57150" rotWithShape="0" algn="bl" dir="5400000" dist="19050">
              <a:srgbClr val="000000">
                <a:alpha val="50000"/>
              </a:srgbClr>
            </a:outerShdw>
          </a:effectLst>
        </p:spPr>
      </p:pic>
      <p:pic>
        <p:nvPicPr>
          <p:cNvPr id="347" name="Google Shape;347;p44"/>
          <p:cNvPicPr preferRelativeResize="0"/>
          <p:nvPr/>
        </p:nvPicPr>
        <p:blipFill>
          <a:blip r:embed="rId4">
            <a:alphaModFix/>
          </a:blip>
          <a:stretch>
            <a:fillRect/>
          </a:stretch>
        </p:blipFill>
        <p:spPr>
          <a:xfrm>
            <a:off x="9289155" y="-409575"/>
            <a:ext cx="3640619" cy="4838700"/>
          </a:xfrm>
          <a:prstGeom prst="rect">
            <a:avLst/>
          </a:prstGeom>
          <a:noFill/>
          <a:ln>
            <a:noFill/>
          </a:ln>
          <a:effectLst>
            <a:outerShdw blurRad="57150" rotWithShape="0" algn="bl" dir="5400000" dist="19050">
              <a:srgbClr val="000000">
                <a:alpha val="50000"/>
              </a:srgbClr>
            </a:outerShdw>
          </a:effectLst>
        </p:spPr>
      </p:pic>
      <p:pic>
        <p:nvPicPr>
          <p:cNvPr id="348" name="Google Shape;348;p44"/>
          <p:cNvPicPr preferRelativeResize="0"/>
          <p:nvPr/>
        </p:nvPicPr>
        <p:blipFill>
          <a:blip r:embed="rId5">
            <a:alphaModFix/>
          </a:blip>
          <a:stretch>
            <a:fillRect/>
          </a:stretch>
        </p:blipFill>
        <p:spPr>
          <a:xfrm>
            <a:off x="9212950" y="4267200"/>
            <a:ext cx="3496700" cy="4838701"/>
          </a:xfrm>
          <a:prstGeom prst="rect">
            <a:avLst/>
          </a:prstGeom>
          <a:noFill/>
          <a:ln>
            <a:noFill/>
          </a:ln>
          <a:effectLst>
            <a:outerShdw blurRad="57150" rotWithShape="0" algn="bl" dir="5400000" dist="19050">
              <a:srgbClr val="000000">
                <a:alpha val="50000"/>
              </a:srgbClr>
            </a:outerShdw>
          </a:effectLst>
        </p:spPr>
      </p:pic>
      <p:sp>
        <p:nvSpPr>
          <p:cNvPr id="349" name="Google Shape;349;p44"/>
          <p:cNvSpPr txBox="1"/>
          <p:nvPr>
            <p:ph idx="1" type="subTitle"/>
          </p:nvPr>
        </p:nvSpPr>
        <p:spPr>
          <a:xfrm>
            <a:off x="1469075" y="716095"/>
            <a:ext cx="21876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t/>
            </a:r>
            <a:endParaRPr/>
          </a:p>
        </p:txBody>
      </p:sp>
      <p:sp>
        <p:nvSpPr>
          <p:cNvPr id="350" name="Google Shape;350;p44"/>
          <p:cNvSpPr txBox="1"/>
          <p:nvPr>
            <p:ph idx="4294967295" type="ctrTitle"/>
          </p:nvPr>
        </p:nvSpPr>
        <p:spPr>
          <a:xfrm>
            <a:off x="1469075" y="185700"/>
            <a:ext cx="7488000" cy="3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Low </a:t>
            </a:r>
            <a:r>
              <a:rPr lang="es"/>
              <a:t>severity failures </a:t>
            </a:r>
            <a:endParaRPr>
              <a:solidFill>
                <a:schemeClr val="lt1"/>
              </a:solidFill>
            </a:endParaRPr>
          </a:p>
        </p:txBody>
      </p:sp>
      <p:pic>
        <p:nvPicPr>
          <p:cNvPr id="351" name="Google Shape;351;p44"/>
          <p:cNvPicPr preferRelativeResize="0"/>
          <p:nvPr/>
        </p:nvPicPr>
        <p:blipFill>
          <a:blip r:embed="rId6">
            <a:alphaModFix/>
          </a:blip>
          <a:stretch>
            <a:fillRect/>
          </a:stretch>
        </p:blipFill>
        <p:spPr>
          <a:xfrm>
            <a:off x="2679700" y="930375"/>
            <a:ext cx="5177760" cy="1860325"/>
          </a:xfrm>
          <a:prstGeom prst="rect">
            <a:avLst/>
          </a:prstGeom>
          <a:noFill/>
          <a:ln cap="flat" cmpd="sng" w="19050">
            <a:solidFill>
              <a:srgbClr val="E69138"/>
            </a:solidFill>
            <a:prstDash val="solid"/>
            <a:round/>
            <a:headEnd len="sm" w="sm" type="none"/>
            <a:tailEnd len="sm" w="sm" type="none"/>
          </a:ln>
          <a:effectLst>
            <a:outerShdw blurRad="57150" rotWithShape="0" algn="bl" dir="5400000" dist="19050">
              <a:srgbClr val="000000">
                <a:alpha val="50000"/>
              </a:srgbClr>
            </a:outerShdw>
          </a:effectLst>
        </p:spPr>
      </p:pic>
      <p:pic>
        <p:nvPicPr>
          <p:cNvPr id="352" name="Google Shape;352;p44"/>
          <p:cNvPicPr preferRelativeResize="0"/>
          <p:nvPr/>
        </p:nvPicPr>
        <p:blipFill>
          <a:blip r:embed="rId7">
            <a:alphaModFix/>
          </a:blip>
          <a:stretch>
            <a:fillRect/>
          </a:stretch>
        </p:blipFill>
        <p:spPr>
          <a:xfrm>
            <a:off x="2679700" y="2975800"/>
            <a:ext cx="5177750" cy="1722885"/>
          </a:xfrm>
          <a:prstGeom prst="rect">
            <a:avLst/>
          </a:prstGeom>
          <a:noFill/>
          <a:ln cap="flat" cmpd="sng" w="19050">
            <a:solidFill>
              <a:srgbClr val="E69138"/>
            </a:solidFill>
            <a:prstDash val="solid"/>
            <a:round/>
            <a:headEnd len="sm" w="sm" type="none"/>
            <a:tailEnd len="sm" w="sm" type="none"/>
          </a:ln>
          <a:effectLst>
            <a:outerShdw blurRad="57150" rotWithShape="0" algn="bl" dir="5400000" dist="19050">
              <a:srgbClr val="000000">
                <a:alpha val="50000"/>
              </a:srgbClr>
            </a:outerShdw>
          </a:effectLst>
        </p:spPr>
      </p:pic>
      <p:pic>
        <p:nvPicPr>
          <p:cNvPr id="353" name="Google Shape;353;p44"/>
          <p:cNvPicPr preferRelativeResize="0"/>
          <p:nvPr/>
        </p:nvPicPr>
        <p:blipFill>
          <a:blip r:embed="rId8">
            <a:alphaModFix/>
          </a:blip>
          <a:stretch>
            <a:fillRect/>
          </a:stretch>
        </p:blipFill>
        <p:spPr>
          <a:xfrm>
            <a:off x="338675" y="1950903"/>
            <a:ext cx="170750" cy="117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45"/>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359" name="Google Shape;359;p45"/>
          <p:cNvSpPr/>
          <p:nvPr/>
        </p:nvSpPr>
        <p:spPr>
          <a:xfrm>
            <a:off x="4819650" y="1577400"/>
            <a:ext cx="2991000" cy="19887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txBox="1"/>
          <p:nvPr>
            <p:ph idx="1" type="subTitle"/>
          </p:nvPr>
        </p:nvSpPr>
        <p:spPr>
          <a:xfrm flipH="1">
            <a:off x="615375" y="2297100"/>
            <a:ext cx="3261300" cy="1170000"/>
          </a:xfrm>
          <a:prstGeom prst="rect">
            <a:avLst/>
          </a:prstGeom>
        </p:spPr>
        <p:txBody>
          <a:bodyPr anchorCtr="0" anchor="t" bIns="91425" lIns="91425" spcFirstLastPara="1" rIns="91425" wrap="square" tIns="91425">
            <a:noAutofit/>
          </a:bodyPr>
          <a:lstStyle/>
          <a:p>
            <a:pPr indent="-268899" lvl="0" marL="179999" rtl="0" algn="l">
              <a:spcBef>
                <a:spcPts val="0"/>
              </a:spcBef>
              <a:spcAft>
                <a:spcPts val="0"/>
              </a:spcAft>
              <a:buSzPts val="1400"/>
              <a:buChar char="●"/>
            </a:pPr>
            <a:r>
              <a:rPr lang="es" sz="1400"/>
              <a:t>Material selection</a:t>
            </a:r>
            <a:endParaRPr sz="1400"/>
          </a:p>
          <a:p>
            <a:pPr indent="-268899" lvl="0" marL="179999" rtl="0" algn="l">
              <a:spcBef>
                <a:spcPts val="0"/>
              </a:spcBef>
              <a:spcAft>
                <a:spcPts val="0"/>
              </a:spcAft>
              <a:buSzPts val="1400"/>
              <a:buChar char="●"/>
            </a:pPr>
            <a:r>
              <a:rPr lang="es" sz="1400"/>
              <a:t>Forces acting on the pendulum</a:t>
            </a:r>
            <a:endParaRPr sz="1400"/>
          </a:p>
          <a:p>
            <a:pPr indent="-268899" lvl="0" marL="179999" rtl="0" algn="l">
              <a:spcBef>
                <a:spcPts val="0"/>
              </a:spcBef>
              <a:spcAft>
                <a:spcPts val="0"/>
              </a:spcAft>
              <a:buSzPts val="1400"/>
              <a:buChar char="●"/>
            </a:pPr>
            <a:r>
              <a:rPr lang="es" sz="1400"/>
              <a:t>Beam analysis</a:t>
            </a:r>
            <a:endParaRPr sz="1400"/>
          </a:p>
          <a:p>
            <a:pPr indent="-268899" lvl="0" marL="179999" rtl="0" algn="l">
              <a:spcBef>
                <a:spcPts val="0"/>
              </a:spcBef>
              <a:spcAft>
                <a:spcPts val="0"/>
              </a:spcAft>
              <a:buSzPts val="1400"/>
              <a:buChar char="●"/>
            </a:pPr>
            <a:r>
              <a:rPr lang="es" sz="1400"/>
              <a:t>Ratchet gear forces</a:t>
            </a:r>
            <a:endParaRPr sz="1400"/>
          </a:p>
        </p:txBody>
      </p:sp>
      <p:sp>
        <p:nvSpPr>
          <p:cNvPr id="361" name="Google Shape;361;p45"/>
          <p:cNvSpPr txBox="1"/>
          <p:nvPr>
            <p:ph type="title"/>
          </p:nvPr>
        </p:nvSpPr>
        <p:spPr>
          <a:xfrm>
            <a:off x="552450" y="1672125"/>
            <a:ext cx="36180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FINITE ELEMENT ANALYSIS</a:t>
            </a:r>
            <a:endParaRPr/>
          </a:p>
        </p:txBody>
      </p:sp>
      <p:sp>
        <p:nvSpPr>
          <p:cNvPr id="362" name="Google Shape;362;p45"/>
          <p:cNvSpPr/>
          <p:nvPr/>
        </p:nvSpPr>
        <p:spPr>
          <a:xfrm>
            <a:off x="0" y="1577400"/>
            <a:ext cx="362100" cy="19887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p:nvPr/>
        </p:nvSpPr>
        <p:spPr>
          <a:xfrm>
            <a:off x="0" y="0"/>
            <a:ext cx="37434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6"/>
          <p:cNvPicPr preferRelativeResize="0"/>
          <p:nvPr/>
        </p:nvPicPr>
        <p:blipFill>
          <a:blip r:embed="rId3">
            <a:alphaModFix amt="16000"/>
          </a:blip>
          <a:stretch>
            <a:fillRect/>
          </a:stretch>
        </p:blipFill>
        <p:spPr>
          <a:xfrm>
            <a:off x="0" y="0"/>
            <a:ext cx="3743399" cy="4011723"/>
          </a:xfrm>
          <a:prstGeom prst="rect">
            <a:avLst/>
          </a:prstGeom>
          <a:noFill/>
          <a:ln>
            <a:noFill/>
          </a:ln>
        </p:spPr>
      </p:pic>
      <p:pic>
        <p:nvPicPr>
          <p:cNvPr id="369" name="Google Shape;369;p46"/>
          <p:cNvPicPr preferRelativeResize="0"/>
          <p:nvPr/>
        </p:nvPicPr>
        <p:blipFill rotWithShape="1">
          <a:blip r:embed="rId3">
            <a:alphaModFix amt="16000"/>
          </a:blip>
          <a:srcRect b="75672" l="0" r="0" t="0"/>
          <a:stretch/>
        </p:blipFill>
        <p:spPr>
          <a:xfrm>
            <a:off x="0" y="4167525"/>
            <a:ext cx="3743399" cy="975977"/>
          </a:xfrm>
          <a:prstGeom prst="rect">
            <a:avLst/>
          </a:prstGeom>
          <a:noFill/>
          <a:ln>
            <a:noFill/>
          </a:ln>
        </p:spPr>
      </p:pic>
      <p:sp>
        <p:nvSpPr>
          <p:cNvPr id="370" name="Google Shape;370;p46"/>
          <p:cNvSpPr/>
          <p:nvPr/>
        </p:nvSpPr>
        <p:spPr>
          <a:xfrm>
            <a:off x="7896150" y="0"/>
            <a:ext cx="12480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txBox="1"/>
          <p:nvPr>
            <p:ph idx="4" type="ctrTitle"/>
          </p:nvPr>
        </p:nvSpPr>
        <p:spPr>
          <a:xfrm rot="5400000">
            <a:off x="6411000" y="2055450"/>
            <a:ext cx="4218300" cy="1032600"/>
          </a:xfrm>
          <a:prstGeom prst="rect">
            <a:avLst/>
          </a:prstGeom>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FINITE ELEMENT ANALYSIS - Material selection</a:t>
            </a:r>
            <a:endParaRPr>
              <a:solidFill>
                <a:srgbClr val="FFFFFF"/>
              </a:solidFill>
            </a:endParaRPr>
          </a:p>
        </p:txBody>
      </p:sp>
      <p:sp>
        <p:nvSpPr>
          <p:cNvPr id="372" name="Google Shape;372;p46"/>
          <p:cNvSpPr txBox="1"/>
          <p:nvPr>
            <p:ph idx="1" type="subTitle"/>
          </p:nvPr>
        </p:nvSpPr>
        <p:spPr>
          <a:xfrm>
            <a:off x="5207300" y="820878"/>
            <a:ext cx="2187600" cy="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Weak material</a:t>
            </a:r>
            <a:endParaRPr/>
          </a:p>
          <a:p>
            <a:pPr indent="0" lvl="0" marL="0" rtl="0" algn="l">
              <a:spcBef>
                <a:spcPts val="0"/>
              </a:spcBef>
              <a:spcAft>
                <a:spcPts val="0"/>
              </a:spcAft>
              <a:buNone/>
            </a:pPr>
            <a:r>
              <a:rPr lang="es"/>
              <a:t>Possibility of snapping</a:t>
            </a:r>
            <a:endParaRPr/>
          </a:p>
          <a:p>
            <a:pPr indent="0" lvl="0" marL="0" rtl="0" algn="l">
              <a:spcBef>
                <a:spcPts val="0"/>
              </a:spcBef>
              <a:spcAft>
                <a:spcPts val="0"/>
              </a:spcAft>
              <a:buNone/>
            </a:pPr>
            <a:r>
              <a:rPr lang="es"/>
              <a:t>Bending of frame</a:t>
            </a:r>
            <a:endParaRPr/>
          </a:p>
          <a:p>
            <a:pPr indent="0" lvl="0" marL="0" rtl="0" algn="l">
              <a:spcBef>
                <a:spcPts val="0"/>
              </a:spcBef>
              <a:spcAft>
                <a:spcPts val="0"/>
              </a:spcAft>
              <a:buNone/>
            </a:pPr>
            <a:r>
              <a:rPr lang="es"/>
              <a:t>Material is </a:t>
            </a:r>
            <a:r>
              <a:rPr lang="es"/>
              <a:t>stretched</a:t>
            </a:r>
            <a:r>
              <a:rPr lang="es"/>
              <a:t> by 10 mm</a:t>
            </a:r>
            <a:endParaRPr/>
          </a:p>
        </p:txBody>
      </p:sp>
      <p:sp>
        <p:nvSpPr>
          <p:cNvPr id="373" name="Google Shape;373;p46"/>
          <p:cNvSpPr txBox="1"/>
          <p:nvPr>
            <p:ph idx="2" type="subTitle"/>
          </p:nvPr>
        </p:nvSpPr>
        <p:spPr>
          <a:xfrm>
            <a:off x="5193350" y="2425144"/>
            <a:ext cx="22155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Does not deform easily</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Strong, but may break</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Not suitable for pendulum</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Material is </a:t>
            </a:r>
            <a:r>
              <a:rPr lang="es">
                <a:solidFill>
                  <a:srgbClr val="434343"/>
                </a:solidFill>
                <a:highlight>
                  <a:srgbClr val="FFFFFF"/>
                </a:highlight>
                <a:latin typeface="Catamaran"/>
                <a:ea typeface="Catamaran"/>
                <a:cs typeface="Catamaran"/>
                <a:sym typeface="Catamaran"/>
              </a:rPr>
              <a:t>stretched</a:t>
            </a:r>
            <a:r>
              <a:rPr lang="es">
                <a:solidFill>
                  <a:srgbClr val="434343"/>
                </a:solidFill>
                <a:highlight>
                  <a:srgbClr val="FFFFFF"/>
                </a:highlight>
                <a:latin typeface="Catamaran"/>
                <a:ea typeface="Catamaran"/>
                <a:cs typeface="Catamaran"/>
                <a:sym typeface="Catamaran"/>
              </a:rPr>
              <a:t> by 6 mm</a:t>
            </a:r>
            <a:endParaRPr>
              <a:solidFill>
                <a:srgbClr val="434343"/>
              </a:solidFill>
              <a:highlight>
                <a:srgbClr val="FFFFFF"/>
              </a:highlight>
              <a:latin typeface="Catamaran"/>
              <a:ea typeface="Catamaran"/>
              <a:cs typeface="Catamaran"/>
              <a:sym typeface="Catamaran"/>
            </a:endParaRPr>
          </a:p>
        </p:txBody>
      </p:sp>
      <p:sp>
        <p:nvSpPr>
          <p:cNvPr id="374" name="Google Shape;374;p46"/>
          <p:cNvSpPr txBox="1"/>
          <p:nvPr>
            <p:ph type="ctrTitle"/>
          </p:nvPr>
        </p:nvSpPr>
        <p:spPr>
          <a:xfrm>
            <a:off x="5193350" y="519063"/>
            <a:ext cx="22776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PVC Plastic</a:t>
            </a:r>
            <a:endParaRPr>
              <a:solidFill>
                <a:schemeClr val="lt1"/>
              </a:solidFill>
            </a:endParaRPr>
          </a:p>
        </p:txBody>
      </p:sp>
      <p:sp>
        <p:nvSpPr>
          <p:cNvPr id="375" name="Google Shape;375;p46"/>
          <p:cNvSpPr txBox="1"/>
          <p:nvPr>
            <p:ph idx="3" type="ctrTitle"/>
          </p:nvPr>
        </p:nvSpPr>
        <p:spPr>
          <a:xfrm>
            <a:off x="5193350" y="2116538"/>
            <a:ext cx="22776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Oak Wood</a:t>
            </a:r>
            <a:endParaRPr>
              <a:solidFill>
                <a:schemeClr val="lt1"/>
              </a:solidFill>
            </a:endParaRPr>
          </a:p>
        </p:txBody>
      </p:sp>
      <p:sp>
        <p:nvSpPr>
          <p:cNvPr id="376" name="Google Shape;376;p46"/>
          <p:cNvSpPr txBox="1"/>
          <p:nvPr>
            <p:ph idx="2" type="subTitle"/>
          </p:nvPr>
        </p:nvSpPr>
        <p:spPr>
          <a:xfrm>
            <a:off x="5158225" y="3943125"/>
            <a:ext cx="2215500" cy="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Strong, good ductility</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Easy to manufacture with</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Capable of holding 10kg mass without significant damage</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rPr lang="es">
                <a:solidFill>
                  <a:srgbClr val="434343"/>
                </a:solidFill>
                <a:highlight>
                  <a:srgbClr val="FFFFFF"/>
                </a:highlight>
                <a:latin typeface="Catamaran"/>
                <a:ea typeface="Catamaran"/>
                <a:cs typeface="Catamaran"/>
                <a:sym typeface="Catamaran"/>
              </a:rPr>
              <a:t>Material </a:t>
            </a:r>
            <a:r>
              <a:rPr lang="es">
                <a:solidFill>
                  <a:srgbClr val="434343"/>
                </a:solidFill>
                <a:highlight>
                  <a:srgbClr val="FFFFFF"/>
                </a:highlight>
                <a:latin typeface="Catamaran"/>
                <a:ea typeface="Catamaran"/>
                <a:cs typeface="Catamaran"/>
                <a:sym typeface="Catamaran"/>
              </a:rPr>
              <a:t>stretched</a:t>
            </a:r>
            <a:r>
              <a:rPr lang="es">
                <a:solidFill>
                  <a:srgbClr val="434343"/>
                </a:solidFill>
                <a:highlight>
                  <a:srgbClr val="FFFFFF"/>
                </a:highlight>
                <a:latin typeface="Catamaran"/>
                <a:ea typeface="Catamaran"/>
                <a:cs typeface="Catamaran"/>
                <a:sym typeface="Catamaran"/>
              </a:rPr>
              <a:t> by 0.6mm</a:t>
            </a:r>
            <a:endParaRPr>
              <a:solidFill>
                <a:srgbClr val="434343"/>
              </a:solidFill>
              <a:highlight>
                <a:srgbClr val="FFFFFF"/>
              </a:highlight>
              <a:latin typeface="Catamaran"/>
              <a:ea typeface="Catamaran"/>
              <a:cs typeface="Catamaran"/>
              <a:sym typeface="Catamaran"/>
            </a:endParaRPr>
          </a:p>
          <a:p>
            <a:pPr indent="0" lvl="0" marL="0" rtl="0" algn="l">
              <a:spcBef>
                <a:spcPts val="0"/>
              </a:spcBef>
              <a:spcAft>
                <a:spcPts val="0"/>
              </a:spcAft>
              <a:buNone/>
            </a:pPr>
            <a:r>
              <a:t/>
            </a:r>
            <a:endParaRPr>
              <a:solidFill>
                <a:srgbClr val="434343"/>
              </a:solidFill>
              <a:highlight>
                <a:srgbClr val="FFFFFF"/>
              </a:highlight>
              <a:latin typeface="Catamaran"/>
              <a:ea typeface="Catamaran"/>
              <a:cs typeface="Catamaran"/>
              <a:sym typeface="Catamaran"/>
            </a:endParaRPr>
          </a:p>
        </p:txBody>
      </p:sp>
      <p:sp>
        <p:nvSpPr>
          <p:cNvPr id="377" name="Google Shape;377;p46"/>
          <p:cNvSpPr txBox="1"/>
          <p:nvPr>
            <p:ph idx="3" type="ctrTitle"/>
          </p:nvPr>
        </p:nvSpPr>
        <p:spPr>
          <a:xfrm>
            <a:off x="5158225" y="371402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Stainless Steel 316</a:t>
            </a:r>
            <a:endParaRPr>
              <a:solidFill>
                <a:schemeClr val="lt1"/>
              </a:solidFill>
            </a:endParaRPr>
          </a:p>
        </p:txBody>
      </p:sp>
      <p:pic>
        <p:nvPicPr>
          <p:cNvPr id="378" name="Google Shape;378;p46"/>
          <p:cNvPicPr preferRelativeResize="0"/>
          <p:nvPr/>
        </p:nvPicPr>
        <p:blipFill rotWithShape="1">
          <a:blip r:embed="rId3">
            <a:alphaModFix amt="16000"/>
          </a:blip>
          <a:srcRect b="0" l="0" r="66661" t="0"/>
          <a:stretch/>
        </p:blipFill>
        <p:spPr>
          <a:xfrm>
            <a:off x="7896150" y="0"/>
            <a:ext cx="1247998" cy="4011723"/>
          </a:xfrm>
          <a:prstGeom prst="rect">
            <a:avLst/>
          </a:prstGeom>
          <a:noFill/>
          <a:ln>
            <a:noFill/>
          </a:ln>
        </p:spPr>
      </p:pic>
      <p:pic>
        <p:nvPicPr>
          <p:cNvPr id="379" name="Google Shape;379;p46"/>
          <p:cNvPicPr preferRelativeResize="0"/>
          <p:nvPr/>
        </p:nvPicPr>
        <p:blipFill rotWithShape="1">
          <a:blip r:embed="rId3">
            <a:alphaModFix amt="16000"/>
          </a:blip>
          <a:srcRect b="75672" l="0" r="66661" t="0"/>
          <a:stretch/>
        </p:blipFill>
        <p:spPr>
          <a:xfrm>
            <a:off x="7896150" y="4167525"/>
            <a:ext cx="1247998" cy="975977"/>
          </a:xfrm>
          <a:prstGeom prst="rect">
            <a:avLst/>
          </a:prstGeom>
          <a:noFill/>
          <a:ln>
            <a:noFill/>
          </a:ln>
        </p:spPr>
      </p:pic>
      <p:pic>
        <p:nvPicPr>
          <p:cNvPr id="380" name="Google Shape;380;p46"/>
          <p:cNvPicPr preferRelativeResize="0"/>
          <p:nvPr/>
        </p:nvPicPr>
        <p:blipFill>
          <a:blip r:embed="rId4">
            <a:alphaModFix/>
          </a:blip>
          <a:stretch>
            <a:fillRect/>
          </a:stretch>
        </p:blipFill>
        <p:spPr>
          <a:xfrm>
            <a:off x="8586650" y="3568150"/>
            <a:ext cx="232650" cy="214474"/>
          </a:xfrm>
          <a:prstGeom prst="rect">
            <a:avLst/>
          </a:prstGeom>
          <a:noFill/>
          <a:ln>
            <a:noFill/>
          </a:ln>
        </p:spPr>
      </p:pic>
      <p:pic>
        <p:nvPicPr>
          <p:cNvPr id="381" name="Google Shape;381;p46"/>
          <p:cNvPicPr preferRelativeResize="0"/>
          <p:nvPr/>
        </p:nvPicPr>
        <p:blipFill>
          <a:blip r:embed="rId5">
            <a:alphaModFix/>
          </a:blip>
          <a:stretch>
            <a:fillRect/>
          </a:stretch>
        </p:blipFill>
        <p:spPr>
          <a:xfrm>
            <a:off x="840075" y="159875"/>
            <a:ext cx="4091850" cy="1549460"/>
          </a:xfrm>
          <a:prstGeom prst="rect">
            <a:avLst/>
          </a:prstGeom>
          <a:noFill/>
          <a:ln>
            <a:noFill/>
          </a:ln>
          <a:effectLst>
            <a:outerShdw blurRad="57150" rotWithShape="0" algn="bl" dir="5400000" dist="19050">
              <a:srgbClr val="000000">
                <a:alpha val="50000"/>
              </a:srgbClr>
            </a:outerShdw>
          </a:effectLst>
        </p:spPr>
      </p:pic>
      <p:pic>
        <p:nvPicPr>
          <p:cNvPr id="382" name="Google Shape;382;p46"/>
          <p:cNvPicPr preferRelativeResize="0"/>
          <p:nvPr/>
        </p:nvPicPr>
        <p:blipFill>
          <a:blip r:embed="rId6">
            <a:alphaModFix/>
          </a:blip>
          <a:stretch>
            <a:fillRect/>
          </a:stretch>
        </p:blipFill>
        <p:spPr>
          <a:xfrm>
            <a:off x="840086" y="1797025"/>
            <a:ext cx="4091828" cy="1549450"/>
          </a:xfrm>
          <a:prstGeom prst="rect">
            <a:avLst/>
          </a:prstGeom>
          <a:noFill/>
          <a:ln>
            <a:noFill/>
          </a:ln>
          <a:effectLst>
            <a:outerShdw blurRad="57150" rotWithShape="0" algn="bl" dir="5400000" dist="19050">
              <a:srgbClr val="000000">
                <a:alpha val="50000"/>
              </a:srgbClr>
            </a:outerShdw>
          </a:effectLst>
        </p:spPr>
      </p:pic>
      <p:pic>
        <p:nvPicPr>
          <p:cNvPr id="383" name="Google Shape;383;p46"/>
          <p:cNvPicPr preferRelativeResize="0"/>
          <p:nvPr/>
        </p:nvPicPr>
        <p:blipFill>
          <a:blip r:embed="rId7">
            <a:alphaModFix/>
          </a:blip>
          <a:stretch>
            <a:fillRect/>
          </a:stretch>
        </p:blipFill>
        <p:spPr>
          <a:xfrm>
            <a:off x="840075" y="3434174"/>
            <a:ext cx="4091850" cy="154946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47"/>
          <p:cNvSpPr txBox="1"/>
          <p:nvPr>
            <p:ph idx="1" type="subTitle"/>
          </p:nvPr>
        </p:nvSpPr>
        <p:spPr>
          <a:xfrm flipH="1">
            <a:off x="206425" y="2668288"/>
            <a:ext cx="2503200" cy="20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Using Stainless Steel 316</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Force of the weight at rest, acting on the beam. </a:t>
            </a:r>
            <a:r>
              <a:rPr lang="es"/>
              <a:t>Tensile strength is </a:t>
            </a:r>
            <a:r>
              <a:rPr lang="es" u="sng"/>
              <a:t>600 MPa</a:t>
            </a:r>
            <a:r>
              <a:rPr lang="es"/>
              <a:t>, Yield strength is</a:t>
            </a:r>
            <a:r>
              <a:rPr lang="es" u="sng"/>
              <a:t> 290 MPa.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Top: Strain acting on beam,</a:t>
            </a:r>
            <a:endParaRPr/>
          </a:p>
          <a:p>
            <a:pPr indent="0" lvl="0" marL="0" rtl="0" algn="l">
              <a:spcBef>
                <a:spcPts val="0"/>
              </a:spcBef>
              <a:spcAft>
                <a:spcPts val="0"/>
              </a:spcAft>
              <a:buNone/>
            </a:pPr>
            <a:r>
              <a:rPr lang="es"/>
              <a:t>Bottom: Stress acting on beam</a:t>
            </a:r>
            <a:endParaRPr/>
          </a:p>
        </p:txBody>
      </p:sp>
      <p:sp>
        <p:nvSpPr>
          <p:cNvPr id="389" name="Google Shape;389;p47"/>
          <p:cNvSpPr txBox="1"/>
          <p:nvPr>
            <p:ph type="title"/>
          </p:nvPr>
        </p:nvSpPr>
        <p:spPr>
          <a:xfrm>
            <a:off x="206425" y="1619188"/>
            <a:ext cx="34980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FORCES ON PENDULUM BEAM</a:t>
            </a:r>
            <a:endParaRPr/>
          </a:p>
        </p:txBody>
      </p:sp>
      <p:sp>
        <p:nvSpPr>
          <p:cNvPr id="390" name="Google Shape;390;p47"/>
          <p:cNvSpPr/>
          <p:nvPr/>
        </p:nvSpPr>
        <p:spPr>
          <a:xfrm>
            <a:off x="3704425" y="0"/>
            <a:ext cx="3621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7"/>
          <p:cNvPicPr preferRelativeResize="0"/>
          <p:nvPr/>
        </p:nvPicPr>
        <p:blipFill>
          <a:blip r:embed="rId3">
            <a:alphaModFix/>
          </a:blip>
          <a:stretch>
            <a:fillRect/>
          </a:stretch>
        </p:blipFill>
        <p:spPr>
          <a:xfrm>
            <a:off x="3903352" y="422626"/>
            <a:ext cx="5088247" cy="2093275"/>
          </a:xfrm>
          <a:prstGeom prst="rect">
            <a:avLst/>
          </a:prstGeom>
          <a:noFill/>
          <a:ln>
            <a:noFill/>
          </a:ln>
          <a:effectLst>
            <a:outerShdw blurRad="57150" rotWithShape="0" algn="bl" dir="5400000" dist="19050">
              <a:srgbClr val="000000">
                <a:alpha val="50000"/>
              </a:srgbClr>
            </a:outerShdw>
          </a:effectLst>
        </p:spPr>
      </p:pic>
      <p:pic>
        <p:nvPicPr>
          <p:cNvPr id="392" name="Google Shape;392;p47"/>
          <p:cNvPicPr preferRelativeResize="0"/>
          <p:nvPr/>
        </p:nvPicPr>
        <p:blipFill rotWithShape="1">
          <a:blip r:embed="rId4">
            <a:alphaModFix/>
          </a:blip>
          <a:srcRect b="4030" l="0" r="0" t="0"/>
          <a:stretch/>
        </p:blipFill>
        <p:spPr>
          <a:xfrm>
            <a:off x="3903350" y="2668300"/>
            <a:ext cx="5088251" cy="2141825"/>
          </a:xfrm>
          <a:prstGeom prst="rect">
            <a:avLst/>
          </a:prstGeom>
          <a:noFill/>
          <a:ln>
            <a:noFill/>
          </a:ln>
          <a:effectLst>
            <a:outerShdw blurRad="57150" rotWithShape="0" algn="bl" dir="5400000" dist="19050">
              <a:srgbClr val="000000">
                <a:alpha val="50000"/>
              </a:srgbClr>
            </a:outerShdw>
          </a:effectLst>
        </p:spPr>
      </p:pic>
      <p:pic>
        <p:nvPicPr>
          <p:cNvPr id="393" name="Google Shape;393;p47"/>
          <p:cNvPicPr preferRelativeResize="0"/>
          <p:nvPr/>
        </p:nvPicPr>
        <p:blipFill>
          <a:blip r:embed="rId5">
            <a:alphaModFix/>
          </a:blip>
          <a:stretch>
            <a:fillRect/>
          </a:stretch>
        </p:blipFill>
        <p:spPr>
          <a:xfrm>
            <a:off x="8286600" y="2153801"/>
            <a:ext cx="362100" cy="36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p:nvPr/>
        </p:nvSpPr>
        <p:spPr>
          <a:xfrm rot="5400000">
            <a:off x="3714750" y="-3714750"/>
            <a:ext cx="1714500" cy="9144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48"/>
          <p:cNvPicPr preferRelativeResize="0"/>
          <p:nvPr/>
        </p:nvPicPr>
        <p:blipFill>
          <a:blip r:embed="rId3">
            <a:alphaModFix/>
          </a:blip>
          <a:stretch>
            <a:fillRect/>
          </a:stretch>
        </p:blipFill>
        <p:spPr>
          <a:xfrm>
            <a:off x="261200" y="95200"/>
            <a:ext cx="2675791" cy="4953100"/>
          </a:xfrm>
          <a:prstGeom prst="rect">
            <a:avLst/>
          </a:prstGeom>
          <a:noFill/>
          <a:ln>
            <a:noFill/>
          </a:ln>
          <a:effectLst>
            <a:outerShdw blurRad="57150" rotWithShape="0" algn="bl" dir="5400000" dist="19050">
              <a:srgbClr val="000000">
                <a:alpha val="50000"/>
              </a:srgbClr>
            </a:outerShdw>
          </a:effectLst>
        </p:spPr>
      </p:pic>
      <p:sp>
        <p:nvSpPr>
          <p:cNvPr id="400" name="Google Shape;400;p48"/>
          <p:cNvSpPr txBox="1"/>
          <p:nvPr>
            <p:ph idx="1" type="subTitle"/>
          </p:nvPr>
        </p:nvSpPr>
        <p:spPr>
          <a:xfrm>
            <a:off x="7101025" y="-865425"/>
            <a:ext cx="2619300" cy="8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Material: 316 Stainless steel</a:t>
            </a:r>
            <a:endParaRPr/>
          </a:p>
          <a:p>
            <a:pPr indent="0" lvl="0" marL="0" rtl="0" algn="l">
              <a:spcBef>
                <a:spcPts val="0"/>
              </a:spcBef>
              <a:spcAft>
                <a:spcPts val="0"/>
              </a:spcAft>
              <a:buNone/>
            </a:pPr>
            <a:r>
              <a:rPr lang="es"/>
              <a:t>First image (left): Deformation of beam</a:t>
            </a:r>
            <a:endParaRPr/>
          </a:p>
          <a:p>
            <a:pPr indent="0" lvl="0" marL="0" rtl="0" algn="l">
              <a:spcBef>
                <a:spcPts val="0"/>
              </a:spcBef>
              <a:spcAft>
                <a:spcPts val="0"/>
              </a:spcAft>
              <a:buNone/>
            </a:pPr>
            <a:r>
              <a:rPr lang="es"/>
              <a:t>Second (top): Strain on beam</a:t>
            </a:r>
            <a:endParaRPr/>
          </a:p>
          <a:p>
            <a:pPr indent="0" lvl="0" marL="0" rtl="0" algn="l">
              <a:spcBef>
                <a:spcPts val="0"/>
              </a:spcBef>
              <a:spcAft>
                <a:spcPts val="0"/>
              </a:spcAft>
              <a:buNone/>
            </a:pPr>
            <a:r>
              <a:rPr lang="es"/>
              <a:t>Second (bottom): Maximal stress</a:t>
            </a:r>
            <a:endParaRPr/>
          </a:p>
        </p:txBody>
      </p:sp>
      <p:sp>
        <p:nvSpPr>
          <p:cNvPr id="401" name="Google Shape;401;p48"/>
          <p:cNvSpPr txBox="1"/>
          <p:nvPr/>
        </p:nvSpPr>
        <p:spPr>
          <a:xfrm>
            <a:off x="4520200" y="1051000"/>
            <a:ext cx="20070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Thin"/>
                <a:ea typeface="Catamaran Thin"/>
                <a:cs typeface="Catamaran Thin"/>
                <a:sym typeface="Catamaran Thin"/>
              </a:rPr>
              <a:t>VERY WAVY</a:t>
            </a:r>
            <a:endParaRPr>
              <a:latin typeface="Catamaran Thin"/>
              <a:ea typeface="Catamaran Thin"/>
              <a:cs typeface="Catamaran Thin"/>
              <a:sym typeface="Catamaran Thin"/>
            </a:endParaRPr>
          </a:p>
        </p:txBody>
      </p:sp>
      <p:sp>
        <p:nvSpPr>
          <p:cNvPr id="402" name="Google Shape;402;p48"/>
          <p:cNvSpPr txBox="1"/>
          <p:nvPr>
            <p:ph type="ctrTitle"/>
          </p:nvPr>
        </p:nvSpPr>
        <p:spPr>
          <a:xfrm>
            <a:off x="209550" y="4453793"/>
            <a:ext cx="26193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DEFORMATION</a:t>
            </a:r>
            <a:endParaRPr/>
          </a:p>
        </p:txBody>
      </p:sp>
      <p:pic>
        <p:nvPicPr>
          <p:cNvPr id="403" name="Google Shape;403;p48"/>
          <p:cNvPicPr preferRelativeResize="0"/>
          <p:nvPr/>
        </p:nvPicPr>
        <p:blipFill>
          <a:blip r:embed="rId4">
            <a:alphaModFix/>
          </a:blip>
          <a:stretch>
            <a:fillRect/>
          </a:stretch>
        </p:blipFill>
        <p:spPr>
          <a:xfrm>
            <a:off x="3222063" y="95200"/>
            <a:ext cx="2743826" cy="4953100"/>
          </a:xfrm>
          <a:prstGeom prst="rect">
            <a:avLst/>
          </a:prstGeom>
          <a:noFill/>
          <a:ln>
            <a:noFill/>
          </a:ln>
          <a:effectLst>
            <a:outerShdw blurRad="57150" rotWithShape="0" algn="bl" dir="5400000" dist="19050">
              <a:srgbClr val="000000">
                <a:alpha val="50000"/>
              </a:srgbClr>
            </a:outerShdw>
          </a:effectLst>
        </p:spPr>
      </p:pic>
      <p:sp>
        <p:nvSpPr>
          <p:cNvPr id="404" name="Google Shape;404;p48"/>
          <p:cNvSpPr txBox="1"/>
          <p:nvPr>
            <p:ph type="ctrTitle"/>
          </p:nvPr>
        </p:nvSpPr>
        <p:spPr>
          <a:xfrm>
            <a:off x="3170175" y="4453793"/>
            <a:ext cx="26193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STRESS</a:t>
            </a:r>
            <a:endParaRPr/>
          </a:p>
        </p:txBody>
      </p:sp>
      <p:pic>
        <p:nvPicPr>
          <p:cNvPr id="405" name="Google Shape;405;p48"/>
          <p:cNvPicPr preferRelativeResize="0"/>
          <p:nvPr/>
        </p:nvPicPr>
        <p:blipFill>
          <a:blip r:embed="rId5">
            <a:alphaModFix/>
          </a:blip>
          <a:stretch>
            <a:fillRect/>
          </a:stretch>
        </p:blipFill>
        <p:spPr>
          <a:xfrm>
            <a:off x="6207000" y="95200"/>
            <a:ext cx="2715274" cy="4953100"/>
          </a:xfrm>
          <a:prstGeom prst="rect">
            <a:avLst/>
          </a:prstGeom>
          <a:noFill/>
          <a:ln>
            <a:noFill/>
          </a:ln>
          <a:effectLst>
            <a:outerShdw blurRad="57150" rotWithShape="0" algn="bl" dir="5400000" dist="19050">
              <a:srgbClr val="000000">
                <a:alpha val="50000"/>
              </a:srgbClr>
            </a:outerShdw>
          </a:effectLst>
        </p:spPr>
      </p:pic>
      <p:sp>
        <p:nvSpPr>
          <p:cNvPr id="406" name="Google Shape;406;p48"/>
          <p:cNvSpPr txBox="1"/>
          <p:nvPr>
            <p:ph type="ctrTitle"/>
          </p:nvPr>
        </p:nvSpPr>
        <p:spPr>
          <a:xfrm>
            <a:off x="6250975" y="4453793"/>
            <a:ext cx="26193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STRAIN</a:t>
            </a:r>
            <a:endParaRPr/>
          </a:p>
        </p:txBody>
      </p:sp>
      <p:pic>
        <p:nvPicPr>
          <p:cNvPr id="407" name="Google Shape;407;p48"/>
          <p:cNvPicPr preferRelativeResize="0"/>
          <p:nvPr/>
        </p:nvPicPr>
        <p:blipFill rotWithShape="1">
          <a:blip r:embed="rId6">
            <a:alphaModFix/>
          </a:blip>
          <a:srcRect b="0" l="37359" r="0" t="0"/>
          <a:stretch/>
        </p:blipFill>
        <p:spPr>
          <a:xfrm>
            <a:off x="6284526" y="809997"/>
            <a:ext cx="164947" cy="173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49"/>
          <p:cNvPicPr preferRelativeResize="0"/>
          <p:nvPr/>
        </p:nvPicPr>
        <p:blipFill rotWithShape="1">
          <a:blip r:embed="rId3">
            <a:alphaModFix amt="10000"/>
          </a:blip>
          <a:srcRect b="14854" l="32311" r="28575" t="21394"/>
          <a:stretch/>
        </p:blipFill>
        <p:spPr>
          <a:xfrm>
            <a:off x="4001450" y="0"/>
            <a:ext cx="5142552" cy="4714875"/>
          </a:xfrm>
          <a:prstGeom prst="rect">
            <a:avLst/>
          </a:prstGeom>
          <a:noFill/>
          <a:ln>
            <a:noFill/>
          </a:ln>
        </p:spPr>
      </p:pic>
      <p:sp>
        <p:nvSpPr>
          <p:cNvPr id="413" name="Google Shape;413;p49"/>
          <p:cNvSpPr txBox="1"/>
          <p:nvPr>
            <p:ph type="title"/>
          </p:nvPr>
        </p:nvSpPr>
        <p:spPr>
          <a:xfrm>
            <a:off x="181125" y="3076800"/>
            <a:ext cx="26883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FEA Teeth Meshing</a:t>
            </a:r>
            <a:endParaRPr/>
          </a:p>
        </p:txBody>
      </p:sp>
      <p:sp>
        <p:nvSpPr>
          <p:cNvPr id="414" name="Google Shape;414;p49"/>
          <p:cNvSpPr/>
          <p:nvPr/>
        </p:nvSpPr>
        <p:spPr>
          <a:xfrm>
            <a:off x="0" y="0"/>
            <a:ext cx="9144000" cy="609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txBox="1"/>
          <p:nvPr>
            <p:ph idx="1" type="subTitle"/>
          </p:nvPr>
        </p:nvSpPr>
        <p:spPr>
          <a:xfrm flipH="1">
            <a:off x="181450" y="3973500"/>
            <a:ext cx="19446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Teeth are made using 316 stainless steel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Tensile strength is </a:t>
            </a:r>
            <a:r>
              <a:rPr lang="es" u="sng"/>
              <a:t>600 MPa</a:t>
            </a:r>
            <a:endParaRPr u="sng"/>
          </a:p>
          <a:p>
            <a:pPr indent="0" lvl="0" marL="0" rtl="0" algn="l">
              <a:spcBef>
                <a:spcPts val="0"/>
              </a:spcBef>
              <a:spcAft>
                <a:spcPts val="0"/>
              </a:spcAft>
              <a:buNone/>
            </a:pPr>
            <a:r>
              <a:rPr lang="es"/>
              <a:t>Yield strength is</a:t>
            </a:r>
            <a:r>
              <a:rPr lang="es" u="sng"/>
              <a:t> 290 MPa	</a:t>
            </a:r>
            <a:endParaRPr u="sng"/>
          </a:p>
        </p:txBody>
      </p:sp>
      <p:sp>
        <p:nvSpPr>
          <p:cNvPr id="416" name="Google Shape;416;p49"/>
          <p:cNvSpPr txBox="1"/>
          <p:nvPr>
            <p:ph idx="1" type="subTitle"/>
          </p:nvPr>
        </p:nvSpPr>
        <p:spPr>
          <a:xfrm flipH="1">
            <a:off x="2306948" y="1885950"/>
            <a:ext cx="3288900" cy="3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Force of </a:t>
            </a:r>
            <a:r>
              <a:rPr lang="es"/>
              <a:t>Strain acting on ratchet gears (m/m)</a:t>
            </a:r>
            <a:endParaRPr/>
          </a:p>
        </p:txBody>
      </p:sp>
      <p:sp>
        <p:nvSpPr>
          <p:cNvPr id="417" name="Google Shape;417;p49"/>
          <p:cNvSpPr txBox="1"/>
          <p:nvPr>
            <p:ph idx="1" type="subTitle"/>
          </p:nvPr>
        </p:nvSpPr>
        <p:spPr>
          <a:xfrm flipH="1">
            <a:off x="5717700" y="1885950"/>
            <a:ext cx="3288900" cy="3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Stress acting on ratchet gears (pa)</a:t>
            </a:r>
            <a:endParaRPr/>
          </a:p>
        </p:txBody>
      </p:sp>
      <p:pic>
        <p:nvPicPr>
          <p:cNvPr id="418" name="Google Shape;418;p49"/>
          <p:cNvPicPr preferRelativeResize="0"/>
          <p:nvPr/>
        </p:nvPicPr>
        <p:blipFill rotWithShape="1">
          <a:blip r:embed="rId4">
            <a:alphaModFix/>
          </a:blip>
          <a:srcRect b="20477" l="18020" r="38273" t="0"/>
          <a:stretch/>
        </p:blipFill>
        <p:spPr>
          <a:xfrm>
            <a:off x="2256725" y="2186800"/>
            <a:ext cx="3339125" cy="2829575"/>
          </a:xfrm>
          <a:prstGeom prst="rect">
            <a:avLst/>
          </a:prstGeom>
          <a:noFill/>
          <a:ln>
            <a:noFill/>
          </a:ln>
          <a:effectLst>
            <a:outerShdw blurRad="57150" rotWithShape="0" algn="bl" dir="5400000" dist="19050">
              <a:srgbClr val="000000">
                <a:alpha val="50000"/>
              </a:srgbClr>
            </a:outerShdw>
          </a:effectLst>
        </p:spPr>
      </p:pic>
      <p:pic>
        <p:nvPicPr>
          <p:cNvPr id="419" name="Google Shape;419;p49"/>
          <p:cNvPicPr preferRelativeResize="0"/>
          <p:nvPr/>
        </p:nvPicPr>
        <p:blipFill rotWithShape="1">
          <a:blip r:embed="rId5">
            <a:alphaModFix/>
          </a:blip>
          <a:srcRect b="0" l="2922" r="0" t="0"/>
          <a:stretch/>
        </p:blipFill>
        <p:spPr>
          <a:xfrm>
            <a:off x="5740700" y="2186800"/>
            <a:ext cx="3288899" cy="2829575"/>
          </a:xfrm>
          <a:prstGeom prst="rect">
            <a:avLst/>
          </a:prstGeom>
          <a:noFill/>
          <a:ln>
            <a:noFill/>
          </a:ln>
          <a:effectLst>
            <a:outerShdw blurRad="57150" rotWithShape="0" algn="bl" dir="5400000" dist="19050">
              <a:srgbClr val="000000">
                <a:alpha val="50000"/>
              </a:srgbClr>
            </a:outerShdw>
          </a:effectLst>
        </p:spPr>
      </p:pic>
      <p:pic>
        <p:nvPicPr>
          <p:cNvPr id="420" name="Google Shape;420;p49"/>
          <p:cNvPicPr preferRelativeResize="0"/>
          <p:nvPr/>
        </p:nvPicPr>
        <p:blipFill>
          <a:blip r:embed="rId6">
            <a:alphaModFix/>
          </a:blip>
          <a:stretch>
            <a:fillRect/>
          </a:stretch>
        </p:blipFill>
        <p:spPr>
          <a:xfrm>
            <a:off x="7780977" y="4410075"/>
            <a:ext cx="1085850" cy="533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421" name="Google Shape;421;p49"/>
          <p:cNvPicPr preferRelativeResize="0"/>
          <p:nvPr/>
        </p:nvPicPr>
        <p:blipFill rotWithShape="1">
          <a:blip r:embed="rId7">
            <a:alphaModFix/>
          </a:blip>
          <a:srcRect b="0" l="0" r="7330" t="0"/>
          <a:stretch/>
        </p:blipFill>
        <p:spPr>
          <a:xfrm>
            <a:off x="4332925" y="4419600"/>
            <a:ext cx="1191575" cy="514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422" name="Google Shape;422;p49"/>
          <p:cNvPicPr preferRelativeResize="0"/>
          <p:nvPr/>
        </p:nvPicPr>
        <p:blipFill>
          <a:blip r:embed="rId8">
            <a:alphaModFix/>
          </a:blip>
          <a:stretch>
            <a:fillRect/>
          </a:stretch>
        </p:blipFill>
        <p:spPr>
          <a:xfrm>
            <a:off x="284799" y="171450"/>
            <a:ext cx="1499672" cy="2829575"/>
          </a:xfrm>
          <a:prstGeom prst="rect">
            <a:avLst/>
          </a:prstGeom>
          <a:noFill/>
          <a:ln cap="flat" cmpd="sng" w="28575">
            <a:solidFill>
              <a:srgbClr val="BF9000"/>
            </a:solidFill>
            <a:prstDash val="solid"/>
            <a:round/>
            <a:headEnd len="sm" w="sm" type="none"/>
            <a:tailEnd len="sm" w="sm" type="none"/>
          </a:ln>
        </p:spPr>
      </p:pic>
      <p:pic>
        <p:nvPicPr>
          <p:cNvPr id="423" name="Google Shape;423;p49"/>
          <p:cNvPicPr preferRelativeResize="0"/>
          <p:nvPr/>
        </p:nvPicPr>
        <p:blipFill>
          <a:blip r:embed="rId9">
            <a:alphaModFix/>
          </a:blip>
          <a:stretch>
            <a:fillRect/>
          </a:stretch>
        </p:blipFill>
        <p:spPr>
          <a:xfrm>
            <a:off x="5726525" y="4486275"/>
            <a:ext cx="304189" cy="53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p50"/>
          <p:cNvSpPr/>
          <p:nvPr/>
        </p:nvSpPr>
        <p:spPr>
          <a:xfrm>
            <a:off x="0" y="0"/>
            <a:ext cx="444000" cy="51435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txBox="1"/>
          <p:nvPr>
            <p:ph type="title"/>
          </p:nvPr>
        </p:nvSpPr>
        <p:spPr>
          <a:xfrm rot="-5400000">
            <a:off x="-387450" y="4235850"/>
            <a:ext cx="12189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Video </a:t>
            </a:r>
            <a:endParaRPr>
              <a:solidFill>
                <a:srgbClr val="FFFFFF"/>
              </a:solidFill>
            </a:endParaRPr>
          </a:p>
        </p:txBody>
      </p:sp>
      <p:pic>
        <p:nvPicPr>
          <p:cNvPr id="430" name="Google Shape;430;p50" title="full.mp4">
            <a:hlinkClick r:id="rId3"/>
          </p:cNvPr>
          <p:cNvPicPr preferRelativeResize="0"/>
          <p:nvPr/>
        </p:nvPicPr>
        <p:blipFill>
          <a:blip r:embed="rId4">
            <a:alphaModFix/>
          </a:blip>
          <a:stretch>
            <a:fillRect/>
          </a:stretch>
        </p:blipFill>
        <p:spPr>
          <a:xfrm>
            <a:off x="695475" y="222000"/>
            <a:ext cx="8179741" cy="469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3">
            <a:alphaModFix amt="33000"/>
          </a:blip>
          <a:srcRect b="3886" l="35268" r="24689" t="12717"/>
          <a:stretch/>
        </p:blipFill>
        <p:spPr>
          <a:xfrm>
            <a:off x="4142457" y="0"/>
            <a:ext cx="4388342" cy="5140800"/>
          </a:xfrm>
          <a:prstGeom prst="rect">
            <a:avLst/>
          </a:prstGeom>
          <a:noFill/>
          <a:ln>
            <a:noFill/>
          </a:ln>
        </p:spPr>
      </p:pic>
      <p:sp>
        <p:nvSpPr>
          <p:cNvPr id="133" name="Google Shape;133;p24"/>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TABLE OF CONTENTS</a:t>
            </a:r>
            <a:endParaRPr sz="2400"/>
          </a:p>
        </p:txBody>
      </p:sp>
      <p:sp>
        <p:nvSpPr>
          <p:cNvPr id="134" name="Google Shape;134;p2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6" type="ctrTitle"/>
          </p:nvPr>
        </p:nvSpPr>
        <p:spPr>
          <a:xfrm>
            <a:off x="3446099" y="2323473"/>
            <a:ext cx="2251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FORCE ANALYSIS</a:t>
            </a:r>
            <a:endParaRPr/>
          </a:p>
        </p:txBody>
      </p:sp>
      <p:sp>
        <p:nvSpPr>
          <p:cNvPr id="136" name="Google Shape;136;p24"/>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137" name="Google Shape;137;p24"/>
          <p:cNvSpPr txBox="1"/>
          <p:nvPr>
            <p:ph type="ctrTitle"/>
          </p:nvPr>
        </p:nvSpPr>
        <p:spPr>
          <a:xfrm>
            <a:off x="3423902" y="5398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ABOUT THE PROJECT</a:t>
            </a:r>
            <a:endParaRPr/>
          </a:p>
        </p:txBody>
      </p:sp>
      <p:sp>
        <p:nvSpPr>
          <p:cNvPr id="138" name="Google Shape;138;p24"/>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01</a:t>
            </a:r>
            <a:endParaRPr>
              <a:solidFill>
                <a:schemeClr val="lt1"/>
              </a:solidFill>
            </a:endParaRPr>
          </a:p>
        </p:txBody>
      </p:sp>
      <p:sp>
        <p:nvSpPr>
          <p:cNvPr id="139" name="Google Shape;139;p24"/>
          <p:cNvSpPr txBox="1"/>
          <p:nvPr>
            <p:ph idx="3" type="ctrTitle"/>
          </p:nvPr>
        </p:nvSpPr>
        <p:spPr>
          <a:xfrm>
            <a:off x="3425264" y="15290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DESIGN </a:t>
            </a:r>
            <a:r>
              <a:rPr lang="es"/>
              <a:t>APPROACH &amp; CONCEPT SELECTION</a:t>
            </a:r>
            <a:endParaRPr/>
          </a:p>
        </p:txBody>
      </p:sp>
      <p:sp>
        <p:nvSpPr>
          <p:cNvPr id="140" name="Google Shape;140;p24"/>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a:t>
            </a:r>
            <a:r>
              <a:rPr lang="es">
                <a:solidFill>
                  <a:schemeClr val="lt1"/>
                </a:solidFill>
              </a:rPr>
              <a:t>2</a:t>
            </a:r>
            <a:endParaRPr>
              <a:solidFill>
                <a:schemeClr val="lt1"/>
              </a:solidFill>
            </a:endParaRPr>
          </a:p>
        </p:txBody>
      </p:sp>
      <p:sp>
        <p:nvSpPr>
          <p:cNvPr id="141" name="Google Shape;141;p24"/>
          <p:cNvSpPr txBox="1"/>
          <p:nvPr>
            <p:ph idx="13" type="ctrTitle"/>
          </p:nvPr>
        </p:nvSpPr>
        <p:spPr>
          <a:xfrm>
            <a:off x="3446099" y="3992836"/>
            <a:ext cx="2251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ANIMATIONS</a:t>
            </a:r>
            <a:endParaRPr/>
          </a:p>
        </p:txBody>
      </p:sp>
      <p:sp>
        <p:nvSpPr>
          <p:cNvPr id="142" name="Google Shape;142;p24"/>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sp>
        <p:nvSpPr>
          <p:cNvPr id="143" name="Google Shape;143;p24"/>
          <p:cNvSpPr txBox="1"/>
          <p:nvPr>
            <p:ph idx="18" type="title"/>
          </p:nvPr>
        </p:nvSpPr>
        <p:spPr>
          <a:xfrm>
            <a:off x="20230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a:t>
            </a:r>
            <a:endParaRPr>
              <a:solidFill>
                <a:schemeClr val="lt1"/>
              </a:solidFill>
            </a:endParaRPr>
          </a:p>
        </p:txBody>
      </p:sp>
      <p:sp>
        <p:nvSpPr>
          <p:cNvPr id="144" name="Google Shape;144;p24"/>
          <p:cNvSpPr txBox="1"/>
          <p:nvPr>
            <p:ph idx="13" type="ctrTitle"/>
          </p:nvPr>
        </p:nvSpPr>
        <p:spPr>
          <a:xfrm>
            <a:off x="3446099" y="3109698"/>
            <a:ext cx="2251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FMEA &amp; </a:t>
            </a:r>
            <a:r>
              <a:rPr lang="es"/>
              <a:t>FEA</a:t>
            </a:r>
            <a:endParaRPr/>
          </a:p>
        </p:txBody>
      </p:sp>
      <p:sp>
        <p:nvSpPr>
          <p:cNvPr id="145" name="Google Shape;145;p24"/>
          <p:cNvSpPr/>
          <p:nvPr/>
        </p:nvSpPr>
        <p:spPr>
          <a:xfrm rot="1459086">
            <a:off x="8353507" y="4325580"/>
            <a:ext cx="372995" cy="363460"/>
          </a:xfrm>
          <a:prstGeom prst="heart">
            <a:avLst/>
          </a:prstGeom>
          <a:noFill/>
          <a:ln cap="flat" cmpd="sng" w="9525">
            <a:solidFill>
              <a:srgbClr val="FFFFFF"/>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rot="-1290616">
            <a:off x="8673745" y="3604182"/>
            <a:ext cx="328908" cy="327961"/>
          </a:xfrm>
          <a:prstGeom prst="heart">
            <a:avLst/>
          </a:prstGeom>
          <a:noFill/>
          <a:ln cap="flat" cmpd="sng" w="9525">
            <a:solidFill>
              <a:srgbClr val="FFFFFF"/>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8204558" y="1451525"/>
            <a:ext cx="177767" cy="266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pic>
        <p:nvPicPr>
          <p:cNvPr id="435" name="Google Shape;435;p51"/>
          <p:cNvPicPr preferRelativeResize="0"/>
          <p:nvPr/>
        </p:nvPicPr>
        <p:blipFill>
          <a:blip r:embed="rId3">
            <a:alphaModFix/>
          </a:blip>
          <a:stretch>
            <a:fillRect/>
          </a:stretch>
        </p:blipFill>
        <p:spPr>
          <a:xfrm>
            <a:off x="5711395" y="0"/>
            <a:ext cx="3432609" cy="5143500"/>
          </a:xfrm>
          <a:prstGeom prst="rect">
            <a:avLst/>
          </a:prstGeom>
          <a:noFill/>
          <a:ln>
            <a:noFill/>
          </a:ln>
        </p:spPr>
      </p:pic>
      <p:sp>
        <p:nvSpPr>
          <p:cNvPr id="436" name="Google Shape;436;p51"/>
          <p:cNvSpPr/>
          <p:nvPr/>
        </p:nvSpPr>
        <p:spPr>
          <a:xfrm>
            <a:off x="4819650" y="1577400"/>
            <a:ext cx="2991000" cy="1988700"/>
          </a:xfrm>
          <a:prstGeom prst="re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txBox="1"/>
          <p:nvPr>
            <p:ph idx="1" type="subTitle"/>
          </p:nvPr>
        </p:nvSpPr>
        <p:spPr>
          <a:xfrm flipH="1">
            <a:off x="615375" y="2297100"/>
            <a:ext cx="3261300" cy="2361300"/>
          </a:xfrm>
          <a:prstGeom prst="rect">
            <a:avLst/>
          </a:prstGeom>
        </p:spPr>
        <p:txBody>
          <a:bodyPr anchorCtr="0" anchor="t" bIns="91425" lIns="91425" spcFirstLastPara="1" rIns="91425" wrap="square" tIns="91425">
            <a:noAutofit/>
          </a:bodyPr>
          <a:lstStyle/>
          <a:p>
            <a:pPr indent="-268899" lvl="0" marL="179999" rtl="0" algn="l">
              <a:spcBef>
                <a:spcPts val="0"/>
              </a:spcBef>
              <a:spcAft>
                <a:spcPts val="0"/>
              </a:spcAft>
              <a:buSzPts val="1400"/>
              <a:buChar char="●"/>
            </a:pPr>
            <a:r>
              <a:rPr lang="es" sz="1400"/>
              <a:t>Topology analysis for frame and gears to decrease weight</a:t>
            </a:r>
            <a:endParaRPr sz="1400"/>
          </a:p>
          <a:p>
            <a:pPr indent="-268899" lvl="0" marL="179999" rtl="0" algn="l">
              <a:spcBef>
                <a:spcPts val="0"/>
              </a:spcBef>
              <a:spcAft>
                <a:spcPts val="0"/>
              </a:spcAft>
              <a:buSzPts val="1400"/>
              <a:buChar char="●"/>
            </a:pPr>
            <a:r>
              <a:rPr lang="es" sz="1400"/>
              <a:t>Reevaluation of goals - is innovation a priority?</a:t>
            </a:r>
            <a:endParaRPr sz="1400"/>
          </a:p>
          <a:p>
            <a:pPr indent="-268899" lvl="0" marL="179999" rtl="0" algn="l">
              <a:spcBef>
                <a:spcPts val="0"/>
              </a:spcBef>
              <a:spcAft>
                <a:spcPts val="0"/>
              </a:spcAft>
              <a:buSzPts val="1400"/>
              <a:buChar char="●"/>
            </a:pPr>
            <a:r>
              <a:rPr lang="es" sz="1400"/>
              <a:t>Further dynamic analysis</a:t>
            </a:r>
            <a:endParaRPr sz="1400"/>
          </a:p>
          <a:p>
            <a:pPr indent="-268899" lvl="0" marL="179999" rtl="0" algn="l">
              <a:spcBef>
                <a:spcPts val="0"/>
              </a:spcBef>
              <a:spcAft>
                <a:spcPts val="0"/>
              </a:spcAft>
              <a:buSzPts val="1400"/>
              <a:buChar char="●"/>
            </a:pPr>
            <a:r>
              <a:rPr lang="es" sz="1400"/>
              <a:t>Optimisation of ratchet gear dimensions to minimise backtracking</a:t>
            </a:r>
            <a:endParaRPr sz="1400"/>
          </a:p>
        </p:txBody>
      </p:sp>
      <p:sp>
        <p:nvSpPr>
          <p:cNvPr id="438" name="Google Shape;438;p51"/>
          <p:cNvSpPr txBox="1"/>
          <p:nvPr>
            <p:ph type="title"/>
          </p:nvPr>
        </p:nvSpPr>
        <p:spPr>
          <a:xfrm>
            <a:off x="552450" y="1672125"/>
            <a:ext cx="36180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FUTURE WORKS</a:t>
            </a:r>
            <a:endParaRPr/>
          </a:p>
        </p:txBody>
      </p:sp>
      <p:sp>
        <p:nvSpPr>
          <p:cNvPr id="439" name="Google Shape;439;p51"/>
          <p:cNvSpPr/>
          <p:nvPr/>
        </p:nvSpPr>
        <p:spPr>
          <a:xfrm>
            <a:off x="0" y="1577400"/>
            <a:ext cx="362100" cy="1988700"/>
          </a:xfrm>
          <a:prstGeom prst="re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52"/>
          <p:cNvSpPr txBox="1"/>
          <p:nvPr>
            <p:ph type="title"/>
          </p:nvPr>
        </p:nvSpPr>
        <p:spPr>
          <a:xfrm>
            <a:off x="1109475" y="1903350"/>
            <a:ext cx="3575100" cy="133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Thank you for listening!!!!!!!!!!!!!! </a:t>
            </a:r>
            <a:endParaRPr/>
          </a:p>
        </p:txBody>
      </p:sp>
      <p:sp>
        <p:nvSpPr>
          <p:cNvPr id="445" name="Google Shape;445;p52"/>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52"/>
          <p:cNvPicPr preferRelativeResize="0"/>
          <p:nvPr/>
        </p:nvPicPr>
        <p:blipFill>
          <a:blip r:embed="rId3">
            <a:alphaModFix/>
          </a:blip>
          <a:stretch>
            <a:fillRect/>
          </a:stretch>
        </p:blipFill>
        <p:spPr>
          <a:xfrm>
            <a:off x="5016296" y="0"/>
            <a:ext cx="4127706" cy="5143500"/>
          </a:xfrm>
          <a:prstGeom prst="rect">
            <a:avLst/>
          </a:prstGeom>
          <a:noFill/>
          <a:ln>
            <a:noFill/>
          </a:ln>
        </p:spPr>
      </p:pic>
      <p:pic>
        <p:nvPicPr>
          <p:cNvPr id="447" name="Google Shape;447;p52"/>
          <p:cNvPicPr preferRelativeResize="0"/>
          <p:nvPr/>
        </p:nvPicPr>
        <p:blipFill>
          <a:blip r:embed="rId4">
            <a:alphaModFix/>
          </a:blip>
          <a:stretch>
            <a:fillRect/>
          </a:stretch>
        </p:blipFill>
        <p:spPr>
          <a:xfrm>
            <a:off x="5016300" y="4003852"/>
            <a:ext cx="2228102" cy="133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 name="Shape 451"/>
        <p:cNvGrpSpPr/>
        <p:nvPr/>
      </p:nvGrpSpPr>
      <p:grpSpPr>
        <a:xfrm>
          <a:off x="0" y="0"/>
          <a:ext cx="0" cy="0"/>
          <a:chOff x="0" y="0"/>
          <a:chExt cx="0" cy="0"/>
        </a:xfrm>
      </p:grpSpPr>
      <p:sp>
        <p:nvSpPr>
          <p:cNvPr id="452" name="Google Shape;452;p53"/>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453" name="Google Shape;453;p53"/>
          <p:cNvSpPr txBox="1"/>
          <p:nvPr>
            <p:ph idx="1" type="body"/>
          </p:nvPr>
        </p:nvSpPr>
        <p:spPr>
          <a:xfrm>
            <a:off x="642050" y="1048950"/>
            <a:ext cx="3091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Livvic"/>
                <a:ea typeface="Livvic"/>
                <a:cs typeface="Livvic"/>
                <a:sym typeface="Livvic"/>
              </a:rPr>
              <a:t>VECTORS</a:t>
            </a:r>
            <a:endParaRPr b="1">
              <a:solidFill>
                <a:schemeClr val="accent1"/>
              </a:solidFill>
              <a:latin typeface="Livvic"/>
              <a:ea typeface="Livvic"/>
              <a:cs typeface="Livvic"/>
              <a:sym typeface="Livvic"/>
            </a:endParaRPr>
          </a:p>
          <a:p>
            <a:pPr indent="-196850" lvl="0" marL="241300" rtl="0" algn="l">
              <a:spcBef>
                <a:spcPts val="1600"/>
              </a:spcBef>
              <a:spcAft>
                <a:spcPts val="0"/>
              </a:spcAft>
              <a:buClr>
                <a:schemeClr val="dk1"/>
              </a:buClr>
              <a:buSzPts val="1100"/>
              <a:buFont typeface="Catamaran Thin"/>
              <a:buChar char="●"/>
            </a:pPr>
            <a:r>
              <a:rPr lang="es" sz="1100">
                <a:solidFill>
                  <a:schemeClr val="dk1"/>
                </a:solidFill>
                <a:uFill>
                  <a:noFill/>
                </a:uFill>
                <a:hlinkClick r:id="rId3">
                  <a:extLst>
                    <a:ext uri="{A12FA001-AC4F-418D-AE19-62706E023703}">
                      <ahyp:hlinkClr val="tx"/>
                    </a:ext>
                  </a:extLst>
                </a:hlinkClick>
              </a:rPr>
              <a:t>Usa map</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4">
                  <a:extLst>
                    <a:ext uri="{A12FA001-AC4F-418D-AE19-62706E023703}">
                      <ahyp:hlinkClr val="tx"/>
                    </a:ext>
                  </a:extLst>
                </a:hlinkClick>
              </a:rPr>
              <a:t>Gradient logo with abstract shape</a:t>
            </a:r>
            <a:endParaRPr sz="1100">
              <a:solidFill>
                <a:schemeClr val="dk1"/>
              </a:solidFill>
            </a:endParaRPr>
          </a:p>
          <a:p>
            <a:pPr indent="0" lvl="0" marL="0" rtl="0" algn="l">
              <a:spcBef>
                <a:spcPts val="300"/>
              </a:spcBef>
              <a:spcAft>
                <a:spcPts val="0"/>
              </a:spcAft>
              <a:buNone/>
            </a:pPr>
            <a:r>
              <a:t/>
            </a:r>
            <a:endParaRPr sz="1000">
              <a:solidFill>
                <a:schemeClr val="dk1"/>
              </a:solidFill>
            </a:endParaRPr>
          </a:p>
          <a:p>
            <a:pPr indent="0" lvl="0" marL="0" rtl="0" algn="l">
              <a:spcBef>
                <a:spcPts val="300"/>
              </a:spcBef>
              <a:spcAft>
                <a:spcPts val="0"/>
              </a:spcAft>
              <a:buNone/>
            </a:pPr>
            <a:r>
              <a:rPr b="1" lang="es">
                <a:solidFill>
                  <a:schemeClr val="accent1"/>
                </a:solidFill>
                <a:latin typeface="Livvic"/>
                <a:ea typeface="Livvic"/>
                <a:cs typeface="Livvic"/>
                <a:sym typeface="Livvic"/>
              </a:rPr>
              <a:t>PHOTOS</a:t>
            </a:r>
            <a:endParaRPr b="1">
              <a:solidFill>
                <a:schemeClr val="accent1"/>
              </a:solidFill>
              <a:latin typeface="Livvic"/>
              <a:ea typeface="Livvic"/>
              <a:cs typeface="Livvic"/>
              <a:sym typeface="Livvic"/>
            </a:endParaRPr>
          </a:p>
          <a:p>
            <a:pPr indent="0" lvl="0" marL="0" rtl="0" algn="l">
              <a:spcBef>
                <a:spcPts val="300"/>
              </a:spcBef>
              <a:spcAft>
                <a:spcPts val="0"/>
              </a:spcAft>
              <a:buNone/>
            </a:pPr>
            <a:r>
              <a:t/>
            </a:r>
            <a:endParaRPr sz="1000">
              <a:solidFill>
                <a:schemeClr val="dk1"/>
              </a:solidFill>
            </a:endParaRPr>
          </a:p>
          <a:p>
            <a:pPr indent="-196850" lvl="0" marL="241300" rtl="0" algn="l">
              <a:spcBef>
                <a:spcPts val="300"/>
              </a:spcBef>
              <a:spcAft>
                <a:spcPts val="0"/>
              </a:spcAft>
              <a:buClr>
                <a:schemeClr val="dk1"/>
              </a:buClr>
              <a:buSzPts val="1100"/>
              <a:buFont typeface="Catamaran Thin"/>
              <a:buChar char="●"/>
            </a:pPr>
            <a:r>
              <a:rPr lang="es" sz="1100">
                <a:solidFill>
                  <a:schemeClr val="dk1"/>
                </a:solidFill>
                <a:uFill>
                  <a:noFill/>
                </a:uFill>
                <a:hlinkClick r:id="rId5">
                  <a:extLst>
                    <a:ext uri="{A12FA001-AC4F-418D-AE19-62706E023703}">
                      <ahyp:hlinkClr val="tx"/>
                    </a:ext>
                  </a:extLst>
                </a:hlinkClick>
              </a:rPr>
              <a:t>Elevated view of road with trees growing in forest</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6">
                  <a:extLst>
                    <a:ext uri="{A12FA001-AC4F-418D-AE19-62706E023703}">
                      <ahyp:hlinkClr val="tx"/>
                    </a:ext>
                  </a:extLst>
                </a:hlinkClick>
              </a:rPr>
              <a:t>Foggy weather in city with channel</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7">
                  <a:extLst>
                    <a:ext uri="{A12FA001-AC4F-418D-AE19-62706E023703}">
                      <ahyp:hlinkClr val="tx"/>
                    </a:ext>
                  </a:extLst>
                </a:hlinkClick>
              </a:rPr>
              <a:t>American flag on brooklyn bridge in new york</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8">
                  <a:extLst>
                    <a:ext uri="{A12FA001-AC4F-418D-AE19-62706E023703}">
                      <ahyp:hlinkClr val="tx"/>
                    </a:ext>
                  </a:extLst>
                </a:hlinkClick>
              </a:rPr>
              <a:t>Brightly illuminated city street</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9">
                  <a:extLst>
                    <a:ext uri="{A12FA001-AC4F-418D-AE19-62706E023703}">
                      <ahyp:hlinkClr val="tx"/>
                    </a:ext>
                  </a:extLst>
                </a:hlinkClick>
              </a:rPr>
              <a:t>Blurred traffic lights on street at night</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0">
                  <a:extLst>
                    <a:ext uri="{A12FA001-AC4F-418D-AE19-62706E023703}">
                      <ahyp:hlinkClr val="tx"/>
                    </a:ext>
                  </a:extLst>
                </a:hlinkClick>
              </a:rPr>
              <a:t>Road block signs closeup</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1">
                  <a:extLst>
                    <a:ext uri="{A12FA001-AC4F-418D-AE19-62706E023703}">
                      <ahyp:hlinkClr val="tx"/>
                    </a:ext>
                  </a:extLst>
                </a:hlinkClick>
              </a:rPr>
              <a:t>Crosswalks in the city closeup</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2">
                  <a:extLst>
                    <a:ext uri="{A12FA001-AC4F-418D-AE19-62706E023703}">
                      <ahyp:hlinkClr val="tx"/>
                    </a:ext>
                  </a:extLst>
                </a:hlinkClick>
              </a:rPr>
              <a:t>Manhattan bridge in new york</a:t>
            </a:r>
            <a:endParaRPr sz="1100">
              <a:solidFill>
                <a:schemeClr val="dk1"/>
              </a:solidFill>
            </a:endParaRPr>
          </a:p>
          <a:p>
            <a:pPr indent="0" lvl="0" marL="0" rtl="0" algn="l">
              <a:spcBef>
                <a:spcPts val="0"/>
              </a:spcBef>
              <a:spcAft>
                <a:spcPts val="1600"/>
              </a:spcAft>
              <a:buNone/>
            </a:pPr>
            <a:r>
              <a:t/>
            </a:r>
            <a:endParaRPr>
              <a:solidFill>
                <a:schemeClr val="dk1"/>
              </a:solidFill>
            </a:endParaRPr>
          </a:p>
        </p:txBody>
      </p:sp>
      <p:sp>
        <p:nvSpPr>
          <p:cNvPr id="454" name="Google Shape;454;p53"/>
          <p:cNvSpPr txBox="1"/>
          <p:nvPr>
            <p:ph idx="2" type="subTitle"/>
          </p:nvPr>
        </p:nvSpPr>
        <p:spPr>
          <a:xfrm>
            <a:off x="642050" y="540000"/>
            <a:ext cx="4655400" cy="6852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s" sz="1100">
                <a:latin typeface="Catamaran"/>
                <a:ea typeface="Catamaran"/>
                <a:cs typeface="Catamaran"/>
                <a:sym typeface="Catamaran"/>
              </a:rPr>
              <a:t>Did you like the resources on this template? Get them for free at our other websites.</a:t>
            </a:r>
            <a:endParaRPr>
              <a:latin typeface="Catamaran"/>
              <a:ea typeface="Catamaran"/>
              <a:cs typeface="Catamaran"/>
              <a:sym typeface="Catamaran"/>
            </a:endParaRPr>
          </a:p>
        </p:txBody>
      </p:sp>
      <p:sp>
        <p:nvSpPr>
          <p:cNvPr id="455" name="Google Shape;455;p53"/>
          <p:cNvSpPr txBox="1"/>
          <p:nvPr>
            <p:ph idx="1" type="body"/>
          </p:nvPr>
        </p:nvSpPr>
        <p:spPr>
          <a:xfrm>
            <a:off x="4123795" y="1048950"/>
            <a:ext cx="3091200" cy="1476000"/>
          </a:xfrm>
          <a:prstGeom prst="rect">
            <a:avLst/>
          </a:prstGeom>
        </p:spPr>
        <p:txBody>
          <a:bodyPr anchorCtr="0" anchor="t" bIns="91425" lIns="91425" spcFirstLastPara="1" rIns="91425" wrap="square" tIns="91425">
            <a:noAutofit/>
          </a:bodyPr>
          <a:lstStyle/>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3">
                  <a:extLst>
                    <a:ext uri="{A12FA001-AC4F-418D-AE19-62706E023703}">
                      <ahyp:hlinkClr val="tx"/>
                    </a:ext>
                  </a:extLst>
                </a:hlinkClick>
              </a:rPr>
              <a:t>Contemporary buildings on waterfront of river</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4">
                  <a:extLst>
                    <a:ext uri="{A12FA001-AC4F-418D-AE19-62706E023703}">
                      <ahyp:hlinkClr val="tx"/>
                    </a:ext>
                  </a:extLst>
                </a:hlinkClick>
              </a:rPr>
              <a:t>Brooklyn bridge over east river in new york</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5">
                  <a:extLst>
                    <a:ext uri="{A12FA001-AC4F-418D-AE19-62706E023703}">
                      <ahyp:hlinkClr val="tx"/>
                    </a:ext>
                  </a:extLst>
                </a:hlinkClick>
              </a:rPr>
              <a:t>Motion in the city intersection</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6">
                  <a:extLst>
                    <a:ext uri="{A12FA001-AC4F-418D-AE19-62706E023703}">
                      <ahyp:hlinkClr val="tx"/>
                    </a:ext>
                  </a:extLst>
                </a:hlinkClick>
              </a:rPr>
              <a:t>Architecture project and tablet mockup</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7">
                  <a:extLst>
                    <a:ext uri="{A12FA001-AC4F-418D-AE19-62706E023703}">
                      <ahyp:hlinkClr val="tx"/>
                    </a:ext>
                  </a:extLst>
                </a:hlinkClick>
              </a:rPr>
              <a:t>Railways closeup with blurred background</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8">
                  <a:extLst>
                    <a:ext uri="{A12FA001-AC4F-418D-AE19-62706E023703}">
                      <ahyp:hlinkClr val="tx"/>
                    </a:ext>
                  </a:extLst>
                </a:hlinkClick>
              </a:rPr>
              <a:t>Train on railway closeup</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19">
                  <a:extLst>
                    <a:ext uri="{A12FA001-AC4F-418D-AE19-62706E023703}">
                      <ahyp:hlinkClr val="tx"/>
                    </a:ext>
                  </a:extLst>
                </a:hlinkClick>
              </a:rPr>
              <a:t>Man in black t-shirt standing in front of railway train</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20">
                  <a:extLst>
                    <a:ext uri="{A12FA001-AC4F-418D-AE19-62706E023703}">
                      <ahyp:hlinkClr val="tx"/>
                    </a:ext>
                  </a:extLst>
                </a:hlinkClick>
              </a:rPr>
              <a:t>Portrait of a female architect writing on book at workplace</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21">
                  <a:extLst>
                    <a:ext uri="{A12FA001-AC4F-418D-AE19-62706E023703}">
                      <ahyp:hlinkClr val="tx"/>
                    </a:ext>
                  </a:extLst>
                </a:hlinkClick>
              </a:rPr>
              <a:t>Portrait of smiling architect man holding cellphone and hard hat with blueprint at construction site</a:t>
            </a:r>
            <a:endParaRPr sz="1100">
              <a:solidFill>
                <a:schemeClr val="dk1"/>
              </a:solidFill>
            </a:endParaRPr>
          </a:p>
          <a:p>
            <a:pPr indent="-196850" lvl="0" marL="241300" rtl="0" algn="l">
              <a:spcBef>
                <a:spcPts val="300"/>
              </a:spcBef>
              <a:spcAft>
                <a:spcPts val="0"/>
              </a:spcAft>
              <a:buClr>
                <a:schemeClr val="dk1"/>
              </a:buClr>
              <a:buSzPts val="1100"/>
              <a:buFont typeface="Nunito Light"/>
              <a:buChar char="●"/>
            </a:pPr>
            <a:r>
              <a:rPr lang="es" sz="1100">
                <a:solidFill>
                  <a:schemeClr val="dk1"/>
                </a:solidFill>
                <a:uFill>
                  <a:noFill/>
                </a:uFill>
                <a:hlinkClick r:id="rId22">
                  <a:extLst>
                    <a:ext uri="{A12FA001-AC4F-418D-AE19-62706E023703}">
                      <ahyp:hlinkClr val="tx"/>
                    </a:ext>
                  </a:extLst>
                </a:hlinkClick>
              </a:rPr>
              <a:t>Elevated view of straight and curve road in forest</a:t>
            </a:r>
            <a:endParaRPr sz="11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5"/>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s"/>
              <a:t>‘To design an efficient and effective vehicle that featured a unique method of energy transfer’</a:t>
            </a:r>
            <a:endParaRPr i="1"/>
          </a:p>
        </p:txBody>
      </p:sp>
      <p:sp>
        <p:nvSpPr>
          <p:cNvPr id="153" name="Google Shape;153;p25"/>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Mission Statement</a:t>
            </a:r>
            <a:endParaRPr/>
          </a:p>
        </p:txBody>
      </p:sp>
      <p:sp>
        <p:nvSpPr>
          <p:cNvPr id="154" name="Google Shape;154;p25"/>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5"/>
          <p:cNvPicPr preferRelativeResize="0"/>
          <p:nvPr/>
        </p:nvPicPr>
        <p:blipFill>
          <a:blip r:embed="rId3">
            <a:alphaModFix/>
          </a:blip>
          <a:stretch>
            <a:fillRect/>
          </a:stretch>
        </p:blipFill>
        <p:spPr>
          <a:xfrm>
            <a:off x="5715000" y="0"/>
            <a:ext cx="3429000" cy="5143500"/>
          </a:xfrm>
          <a:prstGeom prst="rect">
            <a:avLst/>
          </a:prstGeom>
          <a:noFill/>
          <a:ln>
            <a:noFill/>
          </a:ln>
        </p:spPr>
      </p:pic>
      <p:pic>
        <p:nvPicPr>
          <p:cNvPr id="156" name="Google Shape;156;p25"/>
          <p:cNvPicPr preferRelativeResize="0"/>
          <p:nvPr/>
        </p:nvPicPr>
        <p:blipFill>
          <a:blip r:embed="rId4">
            <a:alphaModFix/>
          </a:blip>
          <a:stretch>
            <a:fillRect/>
          </a:stretch>
        </p:blipFill>
        <p:spPr>
          <a:xfrm>
            <a:off x="0" y="1388715"/>
            <a:ext cx="362099" cy="2172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6"/>
          <p:cNvSpPr txBox="1"/>
          <p:nvPr>
            <p:ph idx="1" type="subTitle"/>
          </p:nvPr>
        </p:nvSpPr>
        <p:spPr>
          <a:xfrm flipH="1">
            <a:off x="581775" y="2154225"/>
            <a:ext cx="3588600" cy="117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Necessary</a:t>
            </a:r>
            <a:r>
              <a:rPr lang="es"/>
              <a:t> theories surrounding conservation of energy and likely sources of energy dissipation</a:t>
            </a:r>
            <a:endParaRPr/>
          </a:p>
          <a:p>
            <a:pPr indent="-304800" lvl="0" marL="457200" rtl="0" algn="l">
              <a:spcBef>
                <a:spcPts val="0"/>
              </a:spcBef>
              <a:spcAft>
                <a:spcPts val="0"/>
              </a:spcAft>
              <a:buSzPts val="1200"/>
              <a:buChar char="●"/>
            </a:pPr>
            <a:r>
              <a:rPr lang="es"/>
              <a:t>Background information on different material types and their properties</a:t>
            </a:r>
            <a:endParaRPr/>
          </a:p>
          <a:p>
            <a:pPr indent="-304800" lvl="0" marL="457200" rtl="0" algn="l">
              <a:spcBef>
                <a:spcPts val="0"/>
              </a:spcBef>
              <a:spcAft>
                <a:spcPts val="0"/>
              </a:spcAft>
              <a:buSzPts val="1200"/>
              <a:buChar char="●"/>
            </a:pPr>
            <a:r>
              <a:rPr lang="es"/>
              <a:t>Required mechanisms to transfer and control energy transfer from mass to wheels</a:t>
            </a:r>
            <a:endParaRPr/>
          </a:p>
          <a:p>
            <a:pPr indent="0" lvl="0" marL="0" rtl="0" algn="l">
              <a:spcBef>
                <a:spcPts val="0"/>
              </a:spcBef>
              <a:spcAft>
                <a:spcPts val="0"/>
              </a:spcAft>
              <a:buNone/>
            </a:pPr>
            <a:r>
              <a:t/>
            </a:r>
            <a:endParaRPr/>
          </a:p>
        </p:txBody>
      </p:sp>
      <p:sp>
        <p:nvSpPr>
          <p:cNvPr id="162" name="Google Shape;162;p26"/>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Research</a:t>
            </a:r>
            <a:endParaRPr/>
          </a:p>
        </p:txBody>
      </p:sp>
      <p:sp>
        <p:nvSpPr>
          <p:cNvPr id="163" name="Google Shape;163;p26"/>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rotWithShape="1">
          <a:blip r:embed="rId3">
            <a:alphaModFix/>
          </a:blip>
          <a:srcRect b="0" l="18888" r="25311" t="0"/>
          <a:stretch/>
        </p:blipFill>
        <p:spPr>
          <a:xfrm>
            <a:off x="4836995" y="0"/>
            <a:ext cx="430700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672375" y="157740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Design Approach:</a:t>
            </a:r>
            <a:endParaRPr/>
          </a:p>
          <a:p>
            <a:pPr indent="0" lvl="0" marL="0" rtl="0" algn="r">
              <a:spcBef>
                <a:spcPts val="0"/>
              </a:spcBef>
              <a:spcAft>
                <a:spcPts val="0"/>
              </a:spcAft>
              <a:buNone/>
            </a:pPr>
            <a:r>
              <a:rPr lang="es"/>
              <a:t>French’s Model</a:t>
            </a:r>
            <a:endParaRPr/>
          </a:p>
        </p:txBody>
      </p:sp>
      <p:sp>
        <p:nvSpPr>
          <p:cNvPr id="170" name="Google Shape;170;p27"/>
          <p:cNvSpPr txBox="1"/>
          <p:nvPr>
            <p:ph idx="1" type="subTitle"/>
          </p:nvPr>
        </p:nvSpPr>
        <p:spPr>
          <a:xfrm flipH="1">
            <a:off x="1667175" y="2801375"/>
            <a:ext cx="2503200" cy="117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Simple approach</a:t>
            </a:r>
            <a:endParaRPr/>
          </a:p>
          <a:p>
            <a:pPr indent="-304800" lvl="0" marL="457200" rtl="0" algn="l">
              <a:spcBef>
                <a:spcPts val="0"/>
              </a:spcBef>
              <a:spcAft>
                <a:spcPts val="0"/>
              </a:spcAft>
              <a:buSzPts val="1200"/>
              <a:buChar char="●"/>
            </a:pPr>
            <a:r>
              <a:rPr lang="es"/>
              <a:t>Easy to follow</a:t>
            </a:r>
            <a:endParaRPr/>
          </a:p>
          <a:p>
            <a:pPr indent="-304800" lvl="0" marL="457200" rtl="0" algn="l">
              <a:spcBef>
                <a:spcPts val="0"/>
              </a:spcBef>
              <a:spcAft>
                <a:spcPts val="0"/>
              </a:spcAft>
              <a:buSzPts val="1200"/>
              <a:buChar char="●"/>
            </a:pPr>
            <a:r>
              <a:rPr lang="es"/>
              <a:t>Continuous feedback loop</a:t>
            </a:r>
            <a:endParaRPr/>
          </a:p>
          <a:p>
            <a:pPr indent="0" lvl="0" marL="457200" rtl="0" algn="r">
              <a:spcBef>
                <a:spcPts val="0"/>
              </a:spcBef>
              <a:spcAft>
                <a:spcPts val="0"/>
              </a:spcAft>
              <a:buNone/>
            </a:pPr>
            <a:r>
              <a:t/>
            </a:r>
            <a:endParaRPr/>
          </a:p>
        </p:txBody>
      </p:sp>
      <p:pic>
        <p:nvPicPr>
          <p:cNvPr id="171" name="Google Shape;171;p27"/>
          <p:cNvPicPr preferRelativeResize="0"/>
          <p:nvPr/>
        </p:nvPicPr>
        <p:blipFill>
          <a:blip r:embed="rId3">
            <a:alphaModFix/>
          </a:blip>
          <a:stretch>
            <a:fillRect/>
          </a:stretch>
        </p:blipFill>
        <p:spPr>
          <a:xfrm>
            <a:off x="5491000" y="152400"/>
            <a:ext cx="2413225" cy="4621852"/>
          </a:xfrm>
          <a:prstGeom prst="rect">
            <a:avLst/>
          </a:prstGeom>
          <a:noFill/>
          <a:ln>
            <a:noFill/>
          </a:ln>
        </p:spPr>
      </p:pic>
      <p:pic>
        <p:nvPicPr>
          <p:cNvPr id="172" name="Google Shape;172;p27"/>
          <p:cNvPicPr preferRelativeResize="0"/>
          <p:nvPr/>
        </p:nvPicPr>
        <p:blipFill>
          <a:blip r:embed="rId4">
            <a:alphaModFix amt="90000"/>
          </a:blip>
          <a:stretch>
            <a:fillRect/>
          </a:stretch>
        </p:blipFill>
        <p:spPr>
          <a:xfrm>
            <a:off x="7426250" y="768450"/>
            <a:ext cx="203825" cy="135875"/>
          </a:xfrm>
          <a:prstGeom prst="rect">
            <a:avLst/>
          </a:prstGeom>
          <a:noFill/>
          <a:ln>
            <a:noFill/>
          </a:ln>
        </p:spPr>
      </p:pic>
      <p:sp>
        <p:nvSpPr>
          <p:cNvPr id="173" name="Google Shape;173;p27"/>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1" type="subTitle"/>
          </p:nvPr>
        </p:nvSpPr>
        <p:spPr>
          <a:xfrm flipH="1">
            <a:off x="6054788" y="4685125"/>
            <a:ext cx="16386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Figure - French’s Model</a:t>
            </a:r>
            <a:endParaRPr/>
          </a:p>
          <a:p>
            <a:pPr indent="0" lvl="0" marL="457200" rtl="0" algn="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8"/>
          <p:cNvSpPr txBox="1"/>
          <p:nvPr>
            <p:ph idx="1" type="subTitle"/>
          </p:nvPr>
        </p:nvSpPr>
        <p:spPr>
          <a:xfrm flipH="1">
            <a:off x="581775" y="706425"/>
            <a:ext cx="3588600" cy="117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Each team member submitted multiple ideas with different energy transfer methods using 4-3-5 methods</a:t>
            </a:r>
            <a:endParaRPr/>
          </a:p>
          <a:p>
            <a:pPr indent="-304800" lvl="0" marL="457200" rtl="0" algn="l">
              <a:spcBef>
                <a:spcPts val="0"/>
              </a:spcBef>
              <a:spcAft>
                <a:spcPts val="0"/>
              </a:spcAft>
              <a:buSzPts val="1200"/>
              <a:buChar char="●"/>
            </a:pPr>
            <a:r>
              <a:rPr lang="es"/>
              <a:t>Team discussed each design’s virtues and flaws until we settled on two ideas we thought were best</a:t>
            </a:r>
            <a:endParaRPr/>
          </a:p>
          <a:p>
            <a:pPr indent="0" lvl="0" marL="0" rtl="0" algn="l">
              <a:spcBef>
                <a:spcPts val="0"/>
              </a:spcBef>
              <a:spcAft>
                <a:spcPts val="0"/>
              </a:spcAft>
              <a:buNone/>
            </a:pPr>
            <a:r>
              <a:t/>
            </a:r>
            <a:endParaRPr/>
          </a:p>
        </p:txBody>
      </p:sp>
      <p:sp>
        <p:nvSpPr>
          <p:cNvPr id="180" name="Google Shape;180;p28"/>
          <p:cNvSpPr txBox="1"/>
          <p:nvPr>
            <p:ph type="title"/>
          </p:nvPr>
        </p:nvSpPr>
        <p:spPr>
          <a:xfrm>
            <a:off x="672375" y="-1532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Initial Concepts</a:t>
            </a:r>
            <a:endParaRPr/>
          </a:p>
        </p:txBody>
      </p:sp>
      <p:sp>
        <p:nvSpPr>
          <p:cNvPr id="181" name="Google Shape;181;p28"/>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711200" y="1980650"/>
            <a:ext cx="3950425" cy="2876425"/>
          </a:xfrm>
          <a:prstGeom prst="rect">
            <a:avLst/>
          </a:prstGeom>
          <a:noFill/>
          <a:ln>
            <a:noFill/>
          </a:ln>
        </p:spPr>
      </p:pic>
      <p:pic>
        <p:nvPicPr>
          <p:cNvPr id="183" name="Google Shape;183;p28"/>
          <p:cNvPicPr preferRelativeResize="0"/>
          <p:nvPr/>
        </p:nvPicPr>
        <p:blipFill>
          <a:blip r:embed="rId4">
            <a:alphaModFix/>
          </a:blip>
          <a:stretch>
            <a:fillRect/>
          </a:stretch>
        </p:blipFill>
        <p:spPr>
          <a:xfrm>
            <a:off x="5580930" y="706425"/>
            <a:ext cx="2913225" cy="3876049"/>
          </a:xfrm>
          <a:prstGeom prst="rect">
            <a:avLst/>
          </a:prstGeom>
          <a:noFill/>
          <a:ln>
            <a:noFill/>
          </a:ln>
        </p:spPr>
      </p:pic>
      <p:pic>
        <p:nvPicPr>
          <p:cNvPr id="184" name="Google Shape;184;p28"/>
          <p:cNvPicPr preferRelativeResize="0"/>
          <p:nvPr/>
        </p:nvPicPr>
        <p:blipFill>
          <a:blip r:embed="rId5">
            <a:alphaModFix/>
          </a:blip>
          <a:stretch>
            <a:fillRect/>
          </a:stretch>
        </p:blipFill>
        <p:spPr>
          <a:xfrm>
            <a:off x="2891686" y="2774965"/>
            <a:ext cx="159663" cy="259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9"/>
          <p:cNvSpPr txBox="1"/>
          <p:nvPr>
            <p:ph idx="1" type="subTitle"/>
          </p:nvPr>
        </p:nvSpPr>
        <p:spPr>
          <a:xfrm flipH="1">
            <a:off x="581775" y="706425"/>
            <a:ext cx="3588600" cy="117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Decided that pendulum concept was good as we could use the inertia from the pendulum arm to further power the vehicle</a:t>
            </a:r>
            <a:endParaRPr/>
          </a:p>
          <a:p>
            <a:pPr indent="-304800" lvl="0" marL="457200" rtl="0" algn="l">
              <a:spcBef>
                <a:spcPts val="0"/>
              </a:spcBef>
              <a:spcAft>
                <a:spcPts val="0"/>
              </a:spcAft>
              <a:buSzPts val="1200"/>
              <a:buChar char="●"/>
            </a:pPr>
            <a:r>
              <a:rPr lang="es"/>
              <a:t>Ramped concept was good as it was a long term method of deploying energy</a:t>
            </a:r>
            <a:endParaRPr/>
          </a:p>
          <a:p>
            <a:pPr indent="0" lvl="0" marL="0" rtl="0" algn="l">
              <a:spcBef>
                <a:spcPts val="0"/>
              </a:spcBef>
              <a:spcAft>
                <a:spcPts val="0"/>
              </a:spcAft>
              <a:buNone/>
            </a:pPr>
            <a:r>
              <a:t/>
            </a:r>
            <a:endParaRPr/>
          </a:p>
        </p:txBody>
      </p:sp>
      <p:sp>
        <p:nvSpPr>
          <p:cNvPr id="190" name="Google Shape;190;p29"/>
          <p:cNvSpPr txBox="1"/>
          <p:nvPr>
            <p:ph type="title"/>
          </p:nvPr>
        </p:nvSpPr>
        <p:spPr>
          <a:xfrm>
            <a:off x="672375" y="-1532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Top Two Designs</a:t>
            </a:r>
            <a:endParaRPr/>
          </a:p>
        </p:txBody>
      </p:sp>
      <p:sp>
        <p:nvSpPr>
          <p:cNvPr id="191" name="Google Shape;191;p29"/>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9"/>
          <p:cNvPicPr preferRelativeResize="0"/>
          <p:nvPr/>
        </p:nvPicPr>
        <p:blipFill rotWithShape="1">
          <a:blip r:embed="rId3">
            <a:alphaModFix/>
          </a:blip>
          <a:srcRect b="0" l="21622" r="11622" t="0"/>
          <a:stretch/>
        </p:blipFill>
        <p:spPr>
          <a:xfrm>
            <a:off x="5216500" y="146550"/>
            <a:ext cx="3659275" cy="3919535"/>
          </a:xfrm>
          <a:prstGeom prst="rect">
            <a:avLst/>
          </a:prstGeom>
          <a:noFill/>
          <a:ln>
            <a:noFill/>
          </a:ln>
        </p:spPr>
      </p:pic>
      <p:pic>
        <p:nvPicPr>
          <p:cNvPr id="193" name="Google Shape;193;p29"/>
          <p:cNvPicPr preferRelativeResize="0"/>
          <p:nvPr/>
        </p:nvPicPr>
        <p:blipFill rotWithShape="1">
          <a:blip r:embed="rId4">
            <a:alphaModFix/>
          </a:blip>
          <a:srcRect b="12418" l="0" r="0" t="13791"/>
          <a:stretch/>
        </p:blipFill>
        <p:spPr>
          <a:xfrm>
            <a:off x="608025" y="2057425"/>
            <a:ext cx="3659275" cy="2700325"/>
          </a:xfrm>
          <a:prstGeom prst="rect">
            <a:avLst/>
          </a:prstGeom>
          <a:noFill/>
          <a:ln>
            <a:noFill/>
          </a:ln>
        </p:spPr>
      </p:pic>
      <p:pic>
        <p:nvPicPr>
          <p:cNvPr id="194" name="Google Shape;194;p29"/>
          <p:cNvPicPr preferRelativeResize="0"/>
          <p:nvPr/>
        </p:nvPicPr>
        <p:blipFill>
          <a:blip r:embed="rId5">
            <a:alphaModFix amt="62000"/>
          </a:blip>
          <a:stretch>
            <a:fillRect/>
          </a:stretch>
        </p:blipFill>
        <p:spPr>
          <a:xfrm rot="1743227">
            <a:off x="7198498" y="910076"/>
            <a:ext cx="159525" cy="15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0"/>
          <p:cNvSpPr txBox="1"/>
          <p:nvPr>
            <p:ph idx="1" type="subTitle"/>
          </p:nvPr>
        </p:nvSpPr>
        <p:spPr>
          <a:xfrm flipH="1">
            <a:off x="581675" y="706425"/>
            <a:ext cx="5744400" cy="222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s"/>
              <a:t>Four key categories:</a:t>
            </a:r>
            <a:endParaRPr/>
          </a:p>
          <a:p>
            <a:pPr indent="-298450" lvl="1" marL="914400" rtl="0" algn="l">
              <a:spcBef>
                <a:spcPts val="0"/>
              </a:spcBef>
              <a:spcAft>
                <a:spcPts val="0"/>
              </a:spcAft>
              <a:buSzPts val="1100"/>
              <a:buChar char="○"/>
            </a:pPr>
            <a:r>
              <a:rPr lang="es" sz="1100"/>
              <a:t>Energy Usage</a:t>
            </a:r>
            <a:endParaRPr sz="1100"/>
          </a:p>
          <a:p>
            <a:pPr indent="-298450" lvl="2" marL="1371600" rtl="0" algn="l">
              <a:spcBef>
                <a:spcPts val="0"/>
              </a:spcBef>
              <a:spcAft>
                <a:spcPts val="0"/>
              </a:spcAft>
              <a:buSzPts val="1100"/>
              <a:buChar char="■"/>
            </a:pPr>
            <a:r>
              <a:rPr lang="es" sz="1100"/>
              <a:t>Vehicle mass</a:t>
            </a:r>
            <a:endParaRPr sz="1100"/>
          </a:p>
          <a:p>
            <a:pPr indent="-298450" lvl="2" marL="1371600" rtl="0" algn="l">
              <a:spcBef>
                <a:spcPts val="0"/>
              </a:spcBef>
              <a:spcAft>
                <a:spcPts val="0"/>
              </a:spcAft>
              <a:buSzPts val="1100"/>
              <a:buChar char="■"/>
            </a:pPr>
            <a:r>
              <a:rPr lang="es" sz="1100"/>
              <a:t>Powertrain </a:t>
            </a:r>
            <a:r>
              <a:rPr lang="es" sz="1100"/>
              <a:t>efficiency</a:t>
            </a:r>
            <a:endParaRPr sz="1100"/>
          </a:p>
          <a:p>
            <a:pPr indent="-298450" lvl="2" marL="1371600" rtl="0" algn="l">
              <a:spcBef>
                <a:spcPts val="0"/>
              </a:spcBef>
              <a:spcAft>
                <a:spcPts val="0"/>
              </a:spcAft>
              <a:buSzPts val="1100"/>
              <a:buChar char="■"/>
            </a:pPr>
            <a:r>
              <a:rPr lang="es" sz="1100"/>
              <a:t>Aerodynamic efficiency</a:t>
            </a:r>
            <a:endParaRPr sz="1100"/>
          </a:p>
          <a:p>
            <a:pPr indent="-298450" lvl="1" marL="914400" rtl="0" algn="l">
              <a:spcBef>
                <a:spcPts val="0"/>
              </a:spcBef>
              <a:spcAft>
                <a:spcPts val="0"/>
              </a:spcAft>
              <a:buSzPts val="1100"/>
              <a:buChar char="○"/>
            </a:pPr>
            <a:r>
              <a:rPr lang="es" sz="1100"/>
              <a:t>Vehicle Dynamics</a:t>
            </a:r>
            <a:endParaRPr sz="1100"/>
          </a:p>
          <a:p>
            <a:pPr indent="-298450" lvl="2" marL="1371600" rtl="0" algn="l">
              <a:spcBef>
                <a:spcPts val="0"/>
              </a:spcBef>
              <a:spcAft>
                <a:spcPts val="0"/>
              </a:spcAft>
              <a:buSzPts val="1100"/>
              <a:buChar char="■"/>
            </a:pPr>
            <a:r>
              <a:rPr lang="es" sz="1100"/>
              <a:t>Stability</a:t>
            </a:r>
            <a:endParaRPr sz="1100"/>
          </a:p>
          <a:p>
            <a:pPr indent="-298450" lvl="2" marL="1371600" rtl="0" algn="l">
              <a:spcBef>
                <a:spcPts val="0"/>
              </a:spcBef>
              <a:spcAft>
                <a:spcPts val="0"/>
              </a:spcAft>
              <a:buSzPts val="1100"/>
              <a:buChar char="■"/>
            </a:pPr>
            <a:r>
              <a:rPr lang="es" sz="1100"/>
              <a:t>Structural integrity</a:t>
            </a:r>
            <a:endParaRPr sz="1100"/>
          </a:p>
          <a:p>
            <a:pPr indent="-298450" lvl="1" marL="914400" rtl="0" algn="l">
              <a:spcBef>
                <a:spcPts val="0"/>
              </a:spcBef>
              <a:spcAft>
                <a:spcPts val="0"/>
              </a:spcAft>
              <a:buSzPts val="1100"/>
              <a:buChar char="○"/>
            </a:pPr>
            <a:r>
              <a:rPr lang="es" sz="1100"/>
              <a:t>Manufacturability</a:t>
            </a:r>
            <a:endParaRPr sz="1100"/>
          </a:p>
          <a:p>
            <a:pPr indent="-298450" lvl="2" marL="1371600" rtl="0" algn="l">
              <a:spcBef>
                <a:spcPts val="0"/>
              </a:spcBef>
              <a:spcAft>
                <a:spcPts val="0"/>
              </a:spcAft>
              <a:buSzPts val="1100"/>
              <a:buChar char="■"/>
            </a:pPr>
            <a:r>
              <a:rPr lang="es" sz="1100"/>
              <a:t>Ease of component manufacture</a:t>
            </a:r>
            <a:endParaRPr sz="1100"/>
          </a:p>
          <a:p>
            <a:pPr indent="-298450" lvl="2" marL="1371600" rtl="0" algn="l">
              <a:spcBef>
                <a:spcPts val="0"/>
              </a:spcBef>
              <a:spcAft>
                <a:spcPts val="0"/>
              </a:spcAft>
              <a:buSzPts val="1100"/>
              <a:buChar char="■"/>
            </a:pPr>
            <a:r>
              <a:rPr lang="es" sz="1100"/>
              <a:t>Number of parts</a:t>
            </a:r>
            <a:endParaRPr sz="1100"/>
          </a:p>
          <a:p>
            <a:pPr indent="-298450" lvl="1" marL="914400" rtl="0" algn="l">
              <a:spcBef>
                <a:spcPts val="0"/>
              </a:spcBef>
              <a:spcAft>
                <a:spcPts val="0"/>
              </a:spcAft>
              <a:buSzPts val="1100"/>
              <a:buChar char="○"/>
            </a:pPr>
            <a:r>
              <a:rPr lang="es" sz="1100"/>
              <a:t>Innovation</a:t>
            </a:r>
            <a:endParaRPr sz="1100"/>
          </a:p>
          <a:p>
            <a:pPr indent="-298450" lvl="0" marL="457200" rtl="0" algn="l">
              <a:spcBef>
                <a:spcPts val="0"/>
              </a:spcBef>
              <a:spcAft>
                <a:spcPts val="0"/>
              </a:spcAft>
              <a:buSzPts val="1100"/>
              <a:buChar char="●"/>
            </a:pPr>
            <a:r>
              <a:rPr lang="es" sz="1100"/>
              <a:t>We individually voted on how important these criteria were to us</a:t>
            </a:r>
            <a:endParaRPr sz="1100"/>
          </a:p>
          <a:p>
            <a:pPr indent="-298450" lvl="0" marL="457200" rtl="0" algn="l">
              <a:spcBef>
                <a:spcPts val="0"/>
              </a:spcBef>
              <a:spcAft>
                <a:spcPts val="0"/>
              </a:spcAft>
              <a:buSzPts val="1100"/>
              <a:buChar char="●"/>
            </a:pPr>
            <a:r>
              <a:rPr lang="es" sz="1100"/>
              <a:t>Scores were averaged to determine the weighting of each criteria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200" name="Google Shape;200;p30"/>
          <p:cNvSpPr txBox="1"/>
          <p:nvPr>
            <p:ph type="title"/>
          </p:nvPr>
        </p:nvSpPr>
        <p:spPr>
          <a:xfrm>
            <a:off x="672375" y="-15325"/>
            <a:ext cx="56961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Design Criteria Weighting</a:t>
            </a:r>
            <a:endParaRPr/>
          </a:p>
        </p:txBody>
      </p:sp>
      <p:sp>
        <p:nvSpPr>
          <p:cNvPr id="201" name="Google Shape;201;p30"/>
          <p:cNvSpPr/>
          <p:nvPr/>
        </p:nvSpPr>
        <p:spPr>
          <a:xfrm>
            <a:off x="0" y="157740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0"/>
          <p:cNvPicPr preferRelativeResize="0"/>
          <p:nvPr/>
        </p:nvPicPr>
        <p:blipFill>
          <a:blip r:embed="rId3">
            <a:alphaModFix/>
          </a:blip>
          <a:stretch>
            <a:fillRect/>
          </a:stretch>
        </p:blipFill>
        <p:spPr>
          <a:xfrm>
            <a:off x="1866625" y="3320025"/>
            <a:ext cx="5410751" cy="161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